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256" r:id="rId2"/>
    <p:sldId id="299" r:id="rId3"/>
    <p:sldId id="298" r:id="rId4"/>
    <p:sldId id="325" r:id="rId5"/>
    <p:sldId id="319" r:id="rId6"/>
    <p:sldId id="260" r:id="rId7"/>
    <p:sldId id="317" r:id="rId8"/>
    <p:sldId id="282" r:id="rId9"/>
    <p:sldId id="324" r:id="rId10"/>
    <p:sldId id="284" r:id="rId11"/>
    <p:sldId id="308" r:id="rId12"/>
    <p:sldId id="309" r:id="rId13"/>
    <p:sldId id="316" r:id="rId14"/>
    <p:sldId id="311" r:id="rId15"/>
    <p:sldId id="312" r:id="rId16"/>
    <p:sldId id="275" r:id="rId17"/>
    <p:sldId id="322" r:id="rId18"/>
    <p:sldId id="286" r:id="rId19"/>
    <p:sldId id="285" r:id="rId20"/>
    <p:sldId id="315" r:id="rId21"/>
    <p:sldId id="261" r:id="rId22"/>
    <p:sldId id="321" r:id="rId23"/>
    <p:sldId id="323" r:id="rId24"/>
    <p:sldId id="274" r:id="rId25"/>
    <p:sldId id="276" r:id="rId26"/>
    <p:sldId id="278" r:id="rId27"/>
    <p:sldId id="318" r:id="rId28"/>
    <p:sldId id="280" r:id="rId29"/>
    <p:sldId id="314" r:id="rId30"/>
    <p:sldId id="320" r:id="rId31"/>
    <p:sldId id="279" r:id="rId32"/>
    <p:sldId id="287" r:id="rId33"/>
    <p:sldId id="328" r:id="rId34"/>
    <p:sldId id="329" r:id="rId35"/>
    <p:sldId id="330" r:id="rId36"/>
    <p:sldId id="331" r:id="rId37"/>
    <p:sldId id="332" r:id="rId38"/>
    <p:sldId id="338" r:id="rId39"/>
    <p:sldId id="296" r:id="rId40"/>
    <p:sldId id="304" r:id="rId41"/>
    <p:sldId id="307" r:id="rId42"/>
    <p:sldId id="281" r:id="rId43"/>
    <p:sldId id="291" r:id="rId44"/>
    <p:sldId id="293" r:id="rId45"/>
    <p:sldId id="288" r:id="rId46"/>
    <p:sldId id="326" r:id="rId47"/>
    <p:sldId id="327" r:id="rId48"/>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171" autoAdjust="0"/>
    <p:restoredTop sz="87123" autoAdjust="0"/>
  </p:normalViewPr>
  <p:slideViewPr>
    <p:cSldViewPr snapToGrid="0" snapToObjects="1">
      <p:cViewPr varScale="1">
        <p:scale>
          <a:sx n="141" d="100"/>
          <a:sy n="141" d="100"/>
        </p:scale>
        <p:origin x="256" y="176"/>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01DEF1C-4904-D144-B0F6-917FA17B50A1}" type="datetimeFigureOut">
              <a:rPr lang="en-US" smtClean="0"/>
              <a:t>2/13/25</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C21C474-98BC-0D40-82F9-EBC85FCE6A23}" type="slidenum">
              <a:rPr lang="en-US" smtClean="0"/>
              <a:t>‹#›</a:t>
            </a:fld>
            <a:endParaRPr lang="en-US"/>
          </a:p>
        </p:txBody>
      </p:sp>
    </p:spTree>
    <p:extLst>
      <p:ext uri="{BB962C8B-B14F-4D97-AF65-F5344CB8AC3E}">
        <p14:creationId xmlns:p14="http://schemas.microsoft.com/office/powerpoint/2010/main" val="1270851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F94D9D-3452-824E-9FD3-5F78030E805A}" type="datetimeFigureOut">
              <a:rPr lang="en-US" smtClean="0"/>
              <a:t>2/13/25</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D04CBB-41C6-9848-8788-70E8C4D394B8}" type="slidenum">
              <a:rPr lang="en-US" smtClean="0"/>
              <a:t>‹#›</a:t>
            </a:fld>
            <a:endParaRPr lang="en-US"/>
          </a:p>
        </p:txBody>
      </p:sp>
    </p:spTree>
    <p:extLst>
      <p:ext uri="{BB962C8B-B14F-4D97-AF65-F5344CB8AC3E}">
        <p14:creationId xmlns:p14="http://schemas.microsoft.com/office/powerpoint/2010/main" val="2267127302"/>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0" i="0" dirty="0">
                <a:solidFill>
                  <a:srgbClr val="374151"/>
                </a:solidFill>
                <a:effectLst/>
                <a:latin typeface="Söhne"/>
              </a:rPr>
              <a:t>The BWT works by transforming a string of characters into a new string in such a way that runs of identical characters are grouped together. The resulting string is then sorted alphabetically to produce a matrix. The last column of this matrix, called the BWT, contains the transformed string. The BWT is usually more compressible than the original string because it tends to have long runs of the same character, which can be encoded more efficiently.</a:t>
            </a:r>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9</a:t>
            </a:fld>
            <a:endParaRPr lang="en-US"/>
          </a:p>
        </p:txBody>
      </p:sp>
    </p:spTree>
    <p:extLst>
      <p:ext uri="{BB962C8B-B14F-4D97-AF65-F5344CB8AC3E}">
        <p14:creationId xmlns:p14="http://schemas.microsoft.com/office/powerpoint/2010/main" val="40325422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this view, the first line shows the genome coordinates, the second line shows the reference sequence, and the third line shows the consensus sequence determined from the aligned reads. Throughout </a:t>
            </a:r>
            <a:r>
              <a:rPr lang="en-US" dirty="0" err="1"/>
              <a:t>tview</a:t>
            </a:r>
            <a:r>
              <a:rPr lang="en-US" dirty="0"/>
              <a:t>, a . indicates a match to the reference genome.</a:t>
            </a:r>
          </a:p>
        </p:txBody>
      </p:sp>
      <p:sp>
        <p:nvSpPr>
          <p:cNvPr id="4" name="Slide Number Placeholder 3"/>
          <p:cNvSpPr>
            <a:spLocks noGrp="1"/>
          </p:cNvSpPr>
          <p:nvPr>
            <p:ph type="sldNum" sz="quarter" idx="10"/>
          </p:nvPr>
        </p:nvSpPr>
        <p:spPr/>
        <p:txBody>
          <a:bodyPr/>
          <a:lstStyle/>
          <a:p>
            <a:fld id="{DC2B8C24-ACAE-AE41-B565-178ED93271F0}" type="slidenum">
              <a:rPr lang="en-US" smtClean="0"/>
              <a:t>41</a:t>
            </a:fld>
            <a:endParaRPr lang="en-US"/>
          </a:p>
        </p:txBody>
      </p:sp>
    </p:spTree>
    <p:extLst>
      <p:ext uri="{BB962C8B-B14F-4D97-AF65-F5344CB8AC3E}">
        <p14:creationId xmlns:p14="http://schemas.microsoft.com/office/powerpoint/2010/main" val="8894858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97" name="Text Box 1"/>
          <p:cNvSpPr txBox="1">
            <a:spLocks noChangeArrowheads="1"/>
          </p:cNvSpPr>
          <p:nvPr/>
        </p:nvSpPr>
        <p:spPr bwMode="auto">
          <a:xfrm>
            <a:off x="1400736" y="914977"/>
            <a:ext cx="4055129" cy="3134591"/>
          </a:xfrm>
          <a:prstGeom prst="rect">
            <a:avLst/>
          </a:prstGeom>
          <a:solidFill>
            <a:srgbClr val="FFFFFF"/>
          </a:solidFill>
          <a:ln w="9525">
            <a:solidFill>
              <a:srgbClr val="000000"/>
            </a:solidFill>
            <a:miter lim="800000"/>
            <a:headEnd/>
            <a:tailEnd/>
          </a:ln>
          <a:effectLst/>
          <a:extLs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lIns="82058" tIns="41029" rIns="82058" bIns="41029" anchor="ctr"/>
          <a:lstStyle/>
          <a:p>
            <a:endParaRPr lang="en-US"/>
          </a:p>
        </p:txBody>
      </p:sp>
      <p:sp>
        <p:nvSpPr>
          <p:cNvPr id="4098" name="Text Box 2"/>
          <p:cNvSpPr txBox="1">
            <a:spLocks noGrp="1" noChangeArrowheads="1"/>
          </p:cNvSpPr>
          <p:nvPr>
            <p:ph type="body"/>
          </p:nvPr>
        </p:nvSpPr>
        <p:spPr bwMode="auto">
          <a:xfrm>
            <a:off x="1046350" y="4352637"/>
            <a:ext cx="4770904" cy="3478068"/>
          </a:xfrm>
          <a:prstGeom prst="rect">
            <a:avLst/>
          </a:prstGeo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marL="85725" indent="-85725">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1pPr>
            <a:lvl2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2pPr>
            <a:lvl3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3pPr>
            <a:lvl4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4pPr>
            <a:lvl5pPr>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5pPr>
            <a:lvl6pPr marL="25146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6pPr>
            <a:lvl7pPr marL="29718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7pPr>
            <a:lvl8pPr marL="34290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8pPr>
            <a:lvl9pPr marL="3886200" indent="-228600" eaLnBrk="0" fontAlgn="base" hangingPunct="0">
              <a:spcBef>
                <a:spcPct val="30000"/>
              </a:spcBef>
              <a:spcAft>
                <a:spcPct val="0"/>
              </a:spcAft>
              <a:buClr>
                <a:srgbClr val="000000"/>
              </a:buClr>
              <a:buSzPct val="100000"/>
              <a:buFont typeface="Times New Roman" charset="0"/>
              <a:tabLst>
                <a:tab pos="723900" algn="l"/>
                <a:tab pos="1447800" algn="l"/>
                <a:tab pos="2171700" algn="l"/>
                <a:tab pos="2895600" algn="l"/>
                <a:tab pos="3619500" algn="l"/>
                <a:tab pos="4343400" algn="l"/>
                <a:tab pos="5067300" algn="l"/>
              </a:tabLst>
              <a:defRPr sz="1200">
                <a:solidFill>
                  <a:srgbClr val="000000"/>
                </a:solidFill>
                <a:latin typeface="Times New Roman" charset="0"/>
                <a:ea typeface="ＭＳ Ｐゴシック" charset="0"/>
              </a:defRPr>
            </a:lvl9pPr>
          </a:lstStyle>
          <a:p>
            <a:pPr eaLnBrk="1">
              <a:lnSpc>
                <a:spcPct val="93000"/>
              </a:lnSpc>
              <a:spcBef>
                <a:spcPct val="0"/>
              </a:spcBef>
              <a:buSzPct val="45000"/>
              <a:buFont typeface="Wingdings" charset="0"/>
              <a:buNone/>
            </a:pPr>
            <a:r>
              <a:rPr lang="en-GB">
                <a:latin typeface="Arial" charset="0"/>
                <a:cs typeface="msgothic" charset="0"/>
              </a:rPr>
              <a:t>The IGV application window.</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7D04CBB-41C6-9848-8788-70E8C4D394B8}" type="slidenum">
              <a:rPr lang="en-US" smtClean="0"/>
              <a:t>46</a:t>
            </a:fld>
            <a:endParaRPr lang="en-US"/>
          </a:p>
        </p:txBody>
      </p:sp>
    </p:spTree>
    <p:extLst>
      <p:ext uri="{BB962C8B-B14F-4D97-AF65-F5344CB8AC3E}">
        <p14:creationId xmlns:p14="http://schemas.microsoft.com/office/powerpoint/2010/main" val="706601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a:latin typeface="Arial" pitchFamily="34" charset="0"/>
                <a:ea typeface="Arial" pitchFamily="34" charset="0"/>
              </a:rPr>
              <a:t>Fig. 1. </a:t>
            </a:r>
            <a:r>
              <a:rPr lang="en-US" altLang="en-US">
                <a:latin typeface="Arial" pitchFamily="34" charset="0"/>
                <a:ea typeface="Arial" pitchFamily="34" charset="0"/>
              </a:rPr>
              <a:t>Example of extended CIGAR and the pileup output. (a) Alignments of one pair of reads and three single-end reads. (b)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 (c) Simplified pileup output by SAMtools.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
</a:t>
            </a:r>
          </a:p>
          <a:p>
            <a:pPr marL="0" lvl="0" indent="0"/>
            <a:r>
              <a:rPr lang="en-US" altLang="en-US">
                <a:latin typeface="Arial" pitchFamily="34" charset="0"/>
                <a:ea typeface="Arial" pitchFamily="34" charset="0"/>
              </a:rPr>
              <a:t>Unless provided in the caption above, the following copyright applies to the content of this slide: © 2009 The Author(s)This is an Open Access article distributed under the terms of the Creative Commons Attribution Non-Commercial License (http://creativecommons.org/licenses/by-nc/2.0/uk/) which permits unrestricted non-commercial use, distribution, and reproduction in any medium, provided the original work is properly cited.</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63911643-C6BB-44BD-967D-8080E5D68665}" type="slidenum">
              <a:rPr lang="en-US" altLang="en-US" sz="1200"/>
              <a:t>47</a:t>
            </a:fld>
            <a:endParaRPr lang="en-US" altLang="en-US"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reads are relatively short (30 to 150 </a:t>
            </a:r>
            <a:r>
              <a:rPr lang="en-US" dirty="0" err="1"/>
              <a:t>bp</a:t>
            </a:r>
            <a:r>
              <a:rPr lang="en-US" dirty="0"/>
              <a:t>), making it hard to unambiguously assign them to a specific location in the genome, especially in the presence of sequencing errors and repeat sequences.</a:t>
            </a:r>
          </a:p>
        </p:txBody>
      </p:sp>
      <p:sp>
        <p:nvSpPr>
          <p:cNvPr id="4" name="Slide Number Placeholder 3"/>
          <p:cNvSpPr>
            <a:spLocks noGrp="1"/>
          </p:cNvSpPr>
          <p:nvPr>
            <p:ph type="sldNum" sz="quarter" idx="10"/>
          </p:nvPr>
        </p:nvSpPr>
        <p:spPr/>
        <p:txBody>
          <a:bodyPr/>
          <a:lstStyle/>
          <a:p>
            <a:fld id="{B7D04CBB-41C6-9848-8788-70E8C4D394B8}" type="slidenum">
              <a:rPr lang="en-US" smtClean="0"/>
              <a:t>14</a:t>
            </a:fld>
            <a:endParaRPr lang="en-US"/>
          </a:p>
        </p:txBody>
      </p:sp>
    </p:spTree>
    <p:extLst>
      <p:ext uri="{BB962C8B-B14F-4D97-AF65-F5344CB8AC3E}">
        <p14:creationId xmlns:p14="http://schemas.microsoft.com/office/powerpoint/2010/main" val="1782590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p:cNvSpPr>
            <a:spLocks noGrp="1" noRot="1" noChangeAspect="1" noTextEdit="1"/>
          </p:cNvSpPr>
          <p:nvPr>
            <p:ph type="sldImg" idx="2"/>
          </p:nvPr>
        </p:nvSpPr>
        <p:spPr>
          <a:xfrm>
            <a:off x="381000" y="685800"/>
            <a:ext cx="6096000" cy="3429000"/>
          </a:xfrm>
          <a:prstGeom prst="rect">
            <a:avLst/>
          </a:prstGeom>
          <a:noFill/>
          <a:ln w="12700">
            <a:miter lim="800000"/>
          </a:ln>
        </p:spPr>
      </p:sp>
      <p:sp>
        <p:nvSpPr>
          <p:cNvPr id="6147" name="Notes Placeholder 2"/>
          <p:cNvSpPr>
            <a:spLocks noGrp="1"/>
          </p:cNvSpPr>
          <p:nvPr>
            <p:ph type="body" idx="3"/>
          </p:nvPr>
        </p:nvSpPr>
        <p:spPr>
          <a:xfrm>
            <a:off x="685800" y="4343400"/>
            <a:ext cx="5486400" cy="4114800"/>
          </a:xfrm>
          <a:prstGeom prst="rect">
            <a:avLst/>
          </a:prstGeom>
          <a:noFill/>
          <a:ln w="9525">
            <a:noFill/>
            <a:miter lim="800000"/>
          </a:ln>
        </p:spPr>
        <p:txBody>
          <a:bodyPr vert="horz" wrap="square" lIns="91440" tIns="45720" rIns="91440" bIns="45720" anchor="t" anchorCtr="0">
            <a:noAutofit/>
          </a:bodyPr>
          <a:lstStyle>
            <a:lvl1pPr marL="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1pPr>
            <a:lvl2pPr marL="4572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2pPr>
            <a:lvl3pPr marL="9144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3pPr>
            <a:lvl4pPr marL="13716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4pPr>
            <a:lvl5pPr marL="1828800" indent="0" algn="l" defTabSz="457200" rtl="0" eaLnBrk="0" fontAlgn="base" hangingPunct="0">
              <a:lnSpc>
                <a:spcPct val="100000"/>
              </a:lnSpc>
              <a:spcBef>
                <a:spcPct val="30000"/>
              </a:spcBef>
              <a:spcAft>
                <a:spcPct val="0"/>
              </a:spcAft>
              <a:buClrTx/>
              <a:buSzTx/>
              <a:buFontTx/>
              <a:buNone/>
              <a:defRPr kumimoji="0" lang="en-US" altLang="en-US" sz="1200" b="0" i="0" u="none" baseline="0">
                <a:solidFill>
                  <a:schemeClr val="tx1"/>
                </a:solidFill>
                <a:effectLst/>
                <a:latin typeface="Calibri" pitchFamily="34" charset="0"/>
                <a:ea typeface="ＭＳ Ｐゴシック" pitchFamily="34" charset="-128"/>
              </a:defRPr>
            </a:lvl5pPr>
          </a:lstStyle>
          <a:p>
            <a:pPr marL="0" lvl="0" indent="0"/>
            <a:r>
              <a:rPr lang="en-US" altLang="en-US" b="1" dirty="0">
                <a:latin typeface="Arial" pitchFamily="34" charset="0"/>
                <a:ea typeface="Arial" pitchFamily="34" charset="0"/>
              </a:rPr>
              <a:t>Fig. 1. </a:t>
            </a:r>
            <a:r>
              <a:rPr lang="en-US" altLang="en-US" dirty="0">
                <a:latin typeface="Arial" pitchFamily="34" charset="0"/>
                <a:ea typeface="Arial" pitchFamily="34" charset="0"/>
              </a:rPr>
              <a:t>Evaluation on aligning simulated reads. Simulated reads were mapped to the primary assembly of human genome GRCh38. A read is considered correctly mapped if its longest alignment overlaps with the true interval, and the overlap length is ≥10% of the true interval length. Read alignments are sorted by mapping quality in the descending order. For each mapping quality threshold, the fraction of alignments (out of the number of input reads) with mapping quality above the threshold and their error rate are plotted along the curve. (a) Long-read alignment evaluation. 33 088 ≥1000 bp reads were simulated using </a:t>
            </a:r>
            <a:r>
              <a:rPr lang="en-US" altLang="en-US" dirty="0" err="1">
                <a:latin typeface="Arial" pitchFamily="34" charset="0"/>
                <a:ea typeface="Arial" pitchFamily="34" charset="0"/>
              </a:rPr>
              <a:t>pbsim</a:t>
            </a:r>
            <a:r>
              <a:rPr lang="en-US" altLang="en-US" dirty="0">
                <a:latin typeface="Arial" pitchFamily="34" charset="0"/>
                <a:ea typeface="Arial" pitchFamily="34" charset="0"/>
              </a:rPr>
              <a:t> (Ono et al., 2013) with error profile sampled from file ‘m131017_060208_42213_*.1.*’ downloaded at http://</a:t>
            </a:r>
            <a:r>
              <a:rPr lang="en-US" altLang="en-US" dirty="0" err="1">
                <a:latin typeface="Arial" pitchFamily="34" charset="0"/>
                <a:ea typeface="Arial" pitchFamily="34" charset="0"/>
              </a:rPr>
              <a:t>bit.ly</a:t>
            </a:r>
            <a:r>
              <a:rPr lang="en-US" altLang="en-US" dirty="0">
                <a:latin typeface="Arial" pitchFamily="34" charset="0"/>
                <a:ea typeface="Arial" pitchFamily="34" charset="0"/>
              </a:rPr>
              <a:t>/chm1p5c3. The N50 read length is 11 628. Aligners were run under the default setting for SMRT reads. Kart outputted all alignments at mapping quality 60, so is not shown in the figure. It mapped nearly all reads with 4.1% of alignments being wrong, less accurate than others. (b) Short-read alignment evaluation. 10 million pairs of 150 bp reads were simulated using mason2 (</a:t>
            </a:r>
            <a:r>
              <a:rPr lang="en-US" altLang="en-US" dirty="0" err="1">
                <a:latin typeface="Arial" pitchFamily="34" charset="0"/>
                <a:ea typeface="Arial" pitchFamily="34" charset="0"/>
              </a:rPr>
              <a:t>Holtgrewe</a:t>
            </a:r>
            <a:r>
              <a:rPr lang="en-US" altLang="en-US" dirty="0">
                <a:latin typeface="Arial" pitchFamily="34" charset="0"/>
                <a:ea typeface="Arial" pitchFamily="34" charset="0"/>
              </a:rPr>
              <a:t>, 2010) with option ‘–</a:t>
            </a:r>
            <a:r>
              <a:rPr lang="en-US" altLang="en-US" dirty="0" err="1">
                <a:latin typeface="Arial" pitchFamily="34" charset="0"/>
                <a:ea typeface="Arial" pitchFamily="34" charset="0"/>
              </a:rPr>
              <a:t>illumina</a:t>
            </a:r>
            <a:r>
              <a:rPr lang="en-US" altLang="en-US" dirty="0">
                <a:latin typeface="Arial" pitchFamily="34" charset="0"/>
                <a:ea typeface="Arial" pitchFamily="34" charset="0"/>
              </a:rPr>
              <a:t>-prob-mismatch-scale 2.5’. Short-read aligners were run under the default setting except for changing the maximum fragment length to 800 bp
</a:t>
            </a:r>
          </a:p>
          <a:p>
            <a:pPr marL="0" lvl="0" indent="0"/>
            <a:r>
              <a:rPr lang="en-US" altLang="en-US" dirty="0">
                <a:latin typeface="Arial" pitchFamily="34" charset="0"/>
                <a:ea typeface="Arial" pitchFamily="34" charset="0"/>
              </a:rPr>
              <a:t>Unless provided in the caption above, the following copyright applies to the content of this slide: © The Author(s) 2018. Published by Oxford University Press. All rights reserved. For permissions, please e-mail: </a:t>
            </a:r>
            <a:r>
              <a:rPr lang="en-US" altLang="en-US" dirty="0" err="1">
                <a:latin typeface="Arial" pitchFamily="34" charset="0"/>
                <a:ea typeface="Arial" pitchFamily="34" charset="0"/>
              </a:rPr>
              <a:t>journals.permissions@oup.comThis</a:t>
            </a:r>
            <a:r>
              <a:rPr lang="en-US" altLang="en-US" dirty="0">
                <a:latin typeface="Arial" pitchFamily="34" charset="0"/>
                <a:ea typeface="Arial" pitchFamily="34" charset="0"/>
              </a:rPr>
              <a:t> article is published and distributed under the terms of the Oxford University Press, Standard Journals Publication Model (https://</a:t>
            </a:r>
            <a:r>
              <a:rPr lang="en-US" altLang="en-US" dirty="0" err="1">
                <a:latin typeface="Arial" pitchFamily="34" charset="0"/>
                <a:ea typeface="Arial" pitchFamily="34" charset="0"/>
              </a:rPr>
              <a:t>academic.oup.com</a:t>
            </a:r>
            <a:r>
              <a:rPr lang="en-US" altLang="en-US" dirty="0">
                <a:latin typeface="Arial" pitchFamily="34" charset="0"/>
                <a:ea typeface="Arial" pitchFamily="34" charset="0"/>
              </a:rPr>
              <a:t>/journals/pages/</a:t>
            </a:r>
            <a:r>
              <a:rPr lang="en-US" altLang="en-US" dirty="0" err="1">
                <a:latin typeface="Arial" pitchFamily="34" charset="0"/>
                <a:ea typeface="Arial" pitchFamily="34" charset="0"/>
              </a:rPr>
              <a:t>open_access</a:t>
            </a:r>
            <a:r>
              <a:rPr lang="en-US" altLang="en-US" dirty="0">
                <a:latin typeface="Arial" pitchFamily="34" charset="0"/>
                <a:ea typeface="Arial" pitchFamily="34" charset="0"/>
              </a:rPr>
              <a:t>/</a:t>
            </a:r>
            <a:r>
              <a:rPr lang="en-US" altLang="en-US" dirty="0" err="1">
                <a:latin typeface="Arial" pitchFamily="34" charset="0"/>
                <a:ea typeface="Arial" pitchFamily="34" charset="0"/>
              </a:rPr>
              <a:t>funder_policies</a:t>
            </a:r>
            <a:r>
              <a:rPr lang="en-US" altLang="en-US" dirty="0">
                <a:latin typeface="Arial" pitchFamily="34" charset="0"/>
                <a:ea typeface="Arial" pitchFamily="34" charset="0"/>
              </a:rPr>
              <a:t>/chorus/</a:t>
            </a:r>
            <a:r>
              <a:rPr lang="en-US" altLang="en-US" dirty="0" err="1">
                <a:latin typeface="Arial" pitchFamily="34" charset="0"/>
                <a:ea typeface="Arial" pitchFamily="34" charset="0"/>
              </a:rPr>
              <a:t>standard_publication_model</a:t>
            </a:r>
            <a:r>
              <a:rPr lang="en-US" altLang="en-US" dirty="0">
                <a:latin typeface="Arial" pitchFamily="34" charset="0"/>
                <a:ea typeface="Arial" pitchFamily="34" charset="0"/>
              </a:rPr>
              <a:t>)</a:t>
            </a:r>
          </a:p>
        </p:txBody>
      </p:sp>
      <p:sp>
        <p:nvSpPr>
          <p:cNvPr id="6148" name="Slide Number Placeholder 3"/>
          <p:cNvSpPr>
            <a:spLocks noGrp="1"/>
          </p:cNvSpPr>
          <p:nvPr>
            <p:ph type="sldNum"/>
          </p:nvPr>
        </p:nvSpPr>
        <p:spPr>
          <a:xfrm>
            <a:off x="3884612" y="8685212"/>
            <a:ext cx="2971800" cy="457200"/>
          </a:xfrm>
          <a:prstGeom prst="rect">
            <a:avLst/>
          </a:prstGeom>
          <a:noFill/>
          <a:ln>
            <a:noFill/>
            <a:miter lim="800000"/>
          </a:ln>
        </p:spPr>
        <p:txBody>
          <a:bodyPr anchor="b" anchorCtr="0">
            <a:noAutofit/>
          </a:bodyPr>
          <a:lstStyle>
            <a:lvl1pPr marL="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1pPr>
            <a:lvl2pPr marL="4572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2pPr>
            <a:lvl3pPr marL="9144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3pPr>
            <a:lvl4pPr marL="13716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4pPr>
            <a:lvl5pPr marL="1828800" indent="0" algn="l" defTabSz="914400" rtl="0" eaLnBrk="0" fontAlgn="base" hangingPunct="0">
              <a:lnSpc>
                <a:spcPct val="100000"/>
              </a:lnSpc>
              <a:spcBef>
                <a:spcPct val="0"/>
              </a:spcBef>
              <a:spcAft>
                <a:spcPct val="0"/>
              </a:spcAft>
              <a:buClrTx/>
              <a:buSzTx/>
              <a:buFontTx/>
              <a:buNone/>
              <a:defRPr kumimoji="0" lang="en-US" altLang="en-US" sz="1800" b="0" i="0" u="none" baseline="0">
                <a:solidFill>
                  <a:schemeClr val="tx1"/>
                </a:solidFill>
                <a:effectLst/>
                <a:latin typeface="Arial" pitchFamily="34" charset="0"/>
                <a:ea typeface="ＭＳ Ｐゴシック" pitchFamily="34" charset="-128"/>
              </a:defRPr>
            </a:lvl5pPr>
          </a:lstStyle>
          <a:p>
            <a:pPr marL="0" lvl="0" indent="0" algn="r" eaLnBrk="1" hangingPunct="1"/>
            <a:fld id="{15DBA2A0-388E-42B1-9274-A4B59852C345}" type="slidenum">
              <a:rPr lang="en-US" altLang="en-US" sz="1200"/>
              <a:t>17</a:t>
            </a:fld>
            <a:endParaRPr lang="en-US" altLang="en-US" sz="1200"/>
          </a:p>
        </p:txBody>
      </p:sp>
    </p:spTree>
    <p:extLst>
      <p:ext uri="{BB962C8B-B14F-4D97-AF65-F5344CB8AC3E}">
        <p14:creationId xmlns:p14="http://schemas.microsoft.com/office/powerpoint/2010/main" val="21966205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Chr</a:t>
            </a:r>
            <a:r>
              <a:rPr lang="en-US" dirty="0"/>
              <a:t>; </a:t>
            </a:r>
            <a:r>
              <a:rPr lang="en-US" dirty="0" err="1"/>
              <a:t>pos</a:t>
            </a:r>
            <a:endParaRPr lang="en-US" dirty="0"/>
          </a:p>
          <a:p>
            <a:r>
              <a:rPr lang="en-US" dirty="0"/>
              <a:t>orientation</a:t>
            </a:r>
          </a:p>
          <a:p>
            <a:r>
              <a:rPr lang="en-US" dirty="0"/>
              <a:t>Match, mismatch</a:t>
            </a:r>
            <a:r>
              <a:rPr lang="en-US" baseline="0" dirty="0"/>
              <a:t>; gap</a:t>
            </a:r>
          </a:p>
          <a:p>
            <a:r>
              <a:rPr lang="en-US" baseline="0" dirty="0"/>
              <a:t>Mapping score</a:t>
            </a:r>
          </a:p>
          <a:p>
            <a:endParaRPr lang="en-US" baseline="0" dirty="0"/>
          </a:p>
          <a:p>
            <a:r>
              <a:rPr lang="en-US" baseline="0" dirty="0"/>
              <a:t>Paired?</a:t>
            </a:r>
          </a:p>
          <a:p>
            <a:r>
              <a:rPr lang="en-US" baseline="0" dirty="0"/>
              <a:t>Distance?</a:t>
            </a:r>
          </a:p>
          <a:p>
            <a:r>
              <a:rPr lang="en-US" baseline="0" dirty="0"/>
              <a:t>Orientation?</a:t>
            </a:r>
          </a:p>
          <a:p>
            <a:endParaRPr lang="en-US" baseline="0" dirty="0"/>
          </a:p>
          <a:p>
            <a:endParaRPr lang="en-US" baseline="0" dirty="0"/>
          </a:p>
          <a:p>
            <a:endParaRPr lang="en-US" baseline="0" dirty="0"/>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20</a:t>
            </a:fld>
            <a:endParaRPr lang="en-US"/>
          </a:p>
        </p:txBody>
      </p:sp>
    </p:spTree>
    <p:extLst>
      <p:ext uri="{BB962C8B-B14F-4D97-AF65-F5344CB8AC3E}">
        <p14:creationId xmlns:p14="http://schemas.microsoft.com/office/powerpoint/2010/main" val="732242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Example of extended CIGAR and the pileup output.</a:t>
            </a:r>
          </a:p>
          <a:p>
            <a:endParaRPr lang="en-US" dirty="0"/>
          </a:p>
          <a:p>
            <a:r>
              <a:rPr lang="en-US" dirty="0"/>
              <a:t>(a) Alignments of one pair of reads and three single-end reads.</a:t>
            </a:r>
          </a:p>
          <a:p>
            <a:endParaRPr lang="en-US" dirty="0"/>
          </a:p>
          <a:p>
            <a:r>
              <a:rPr lang="en-US" dirty="0"/>
              <a:t>(b) The corresponding SAM file. The ‘@SQ’ line in the header section gives the order of reference sequences. Notably, r001 is the name of a read pair. According to FLAG 163 (=1 + 2 + 32 + 128), the read mapped to position 7 is the second read in the pair (128) and regarded as properly paired (1 + 2); its mate is mapped to 37 on the reverse strand (32). Read r002 has three soft-clipped (unaligned) bases. The coordinate shown in SAM is the position of the first aligned base. The CIGAR string for this alignment contains a P (padding) operation which correctly aligns the inserted sequences. Padding operations can be absent when an aligner does not support multiple sequence alignment. The last six bases of read r003 map to position 9, and the first five to position 29 on the reverse strand. The hard clipping operation H indicates that the clipped sequence is not present in the sequence field. The NM tag gives the number of mismatches. Read r004 is aligned across an intron, indicated by the N operation.</a:t>
            </a:r>
          </a:p>
          <a:p>
            <a:endParaRPr lang="en-US" dirty="0"/>
          </a:p>
          <a:p>
            <a:r>
              <a:rPr lang="en-US" dirty="0"/>
              <a:t>(c) Simplified pileup output by </a:t>
            </a:r>
            <a:r>
              <a:rPr lang="en-US" dirty="0" err="1"/>
              <a:t>SAMtools</a:t>
            </a:r>
            <a:r>
              <a:rPr lang="en-US" dirty="0"/>
              <a:t>. Each line consists of reference name, sorted coordinate, reference base, the number of reads covering the position and read bases. In the fifth field, a dot or a comma denotes a base identical to the reference; a dot or a capital letter denotes a base from a read mapped on the forward strand, while a comma or a lowercase letter on the reverse strand.</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21</a:t>
            </a:fld>
            <a:endParaRPr lang="en-US"/>
          </a:p>
        </p:txBody>
      </p:sp>
    </p:spTree>
    <p:extLst>
      <p:ext uri="{BB962C8B-B14F-4D97-AF65-F5344CB8AC3E}">
        <p14:creationId xmlns:p14="http://schemas.microsoft.com/office/powerpoint/2010/main" val="36105043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a:t>1 + 8 + 64  = 73	paired; the next segment unmapped; the first segment in the template</a:t>
            </a:r>
          </a:p>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27</a:t>
            </a:fld>
            <a:endParaRPr lang="en-US"/>
          </a:p>
        </p:txBody>
      </p:sp>
    </p:spTree>
    <p:extLst>
      <p:ext uri="{BB962C8B-B14F-4D97-AF65-F5344CB8AC3E}">
        <p14:creationId xmlns:p14="http://schemas.microsoft.com/office/powerpoint/2010/main" val="4074187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D04CBB-41C6-9848-8788-70E8C4D394B8}" type="slidenum">
              <a:rPr lang="en-US" smtClean="0"/>
              <a:t>31</a:t>
            </a:fld>
            <a:endParaRPr lang="en-US"/>
          </a:p>
        </p:txBody>
      </p:sp>
    </p:spTree>
    <p:extLst>
      <p:ext uri="{BB962C8B-B14F-4D97-AF65-F5344CB8AC3E}">
        <p14:creationId xmlns:p14="http://schemas.microsoft.com/office/powerpoint/2010/main" val="2211332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6AA8D-196E-2666-6E6E-265841CDB94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B3C7B7-8C43-834E-C258-CC8178C9DEB4}"/>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D4D10570-4934-A38E-571F-D691AB433A8F}"/>
              </a:ext>
            </a:extLst>
          </p:cNvPr>
          <p:cNvSpPr>
            <a:spLocks noGrp="1"/>
          </p:cNvSpPr>
          <p:nvPr>
            <p:ph type="body" idx="1"/>
          </p:nvPr>
        </p:nvSpPr>
        <p:spPr/>
        <p:txBody>
          <a:bodyPr/>
          <a:lstStyle/>
          <a:p>
            <a:r>
              <a:rPr lang="en-US" b="0" i="0" dirty="0">
                <a:solidFill>
                  <a:srgbClr val="374151"/>
                </a:solidFill>
                <a:effectLst/>
                <a:latin typeface="Söhne"/>
              </a:rPr>
              <a:t>The BWT works by transforming a string of characters into a new string in such a way that runs of identical characters are grouped together. The resulting string is then sorted alphabetically to produce a matrix. The last column of this matrix, called the BWT, contains the transformed string. The BWT is usually more compressible than the original string because it tends to have long runs of the same character, which can be encoded more efficiently.</a:t>
            </a:r>
            <a:endParaRPr lang="en-US" dirty="0"/>
          </a:p>
        </p:txBody>
      </p:sp>
      <p:sp>
        <p:nvSpPr>
          <p:cNvPr id="4" name="Slide Number Placeholder 3">
            <a:extLst>
              <a:ext uri="{FF2B5EF4-FFF2-40B4-BE49-F238E27FC236}">
                <a16:creationId xmlns:a16="http://schemas.microsoft.com/office/drawing/2014/main" id="{DFF9560D-AD54-CC09-E5B2-6C4D9B262405}"/>
              </a:ext>
            </a:extLst>
          </p:cNvPr>
          <p:cNvSpPr>
            <a:spLocks noGrp="1"/>
          </p:cNvSpPr>
          <p:nvPr>
            <p:ph type="sldNum" sz="quarter" idx="5"/>
          </p:nvPr>
        </p:nvSpPr>
        <p:spPr/>
        <p:txBody>
          <a:bodyPr/>
          <a:lstStyle/>
          <a:p>
            <a:fld id="{B7D04CBB-41C6-9848-8788-70E8C4D394B8}" type="slidenum">
              <a:rPr lang="en-US" smtClean="0"/>
              <a:t>35</a:t>
            </a:fld>
            <a:endParaRPr lang="en-US"/>
          </a:p>
        </p:txBody>
      </p:sp>
    </p:spTree>
    <p:extLst>
      <p:ext uri="{BB962C8B-B14F-4D97-AF65-F5344CB8AC3E}">
        <p14:creationId xmlns:p14="http://schemas.microsoft.com/office/powerpoint/2010/main" val="1575324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81DCFE-ADFF-E12A-AF5B-8A25D5F969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7566D6-B9E9-8A61-5F28-1BFA36B1A0A6}"/>
              </a:ext>
            </a:extLst>
          </p:cNvPr>
          <p:cNvSpPr>
            <a:spLocks noGrp="1" noRot="1" noChangeAspect="1"/>
          </p:cNvSpPr>
          <p:nvPr>
            <p:ph type="sldImg"/>
          </p:nvPr>
        </p:nvSpPr>
        <p:spPr>
          <a:xfrm>
            <a:off x="381000" y="685800"/>
            <a:ext cx="6096000" cy="3429000"/>
          </a:xfrm>
        </p:spPr>
      </p:sp>
      <p:sp>
        <p:nvSpPr>
          <p:cNvPr id="3" name="Notes Placeholder 2">
            <a:extLst>
              <a:ext uri="{FF2B5EF4-FFF2-40B4-BE49-F238E27FC236}">
                <a16:creationId xmlns:a16="http://schemas.microsoft.com/office/drawing/2014/main" id="{5E6A8F25-FE1D-C23F-F7A0-E3C8576E53CF}"/>
              </a:ext>
            </a:extLst>
          </p:cNvPr>
          <p:cNvSpPr>
            <a:spLocks noGrp="1"/>
          </p:cNvSpPr>
          <p:nvPr>
            <p:ph type="body" idx="1"/>
          </p:nvPr>
        </p:nvSpPr>
        <p:spPr/>
        <p:txBody>
          <a:bodyPr/>
          <a:lstStyle/>
          <a:p>
            <a:r>
              <a:rPr lang="en-US" dirty="0"/>
              <a:t>reads are relatively short (30 to 150 </a:t>
            </a:r>
            <a:r>
              <a:rPr lang="en-US" dirty="0" err="1"/>
              <a:t>bp</a:t>
            </a:r>
            <a:r>
              <a:rPr lang="en-US" dirty="0"/>
              <a:t>), making it hard to unambiguously assign them to a specific location in the genome, especially in the presence of sequencing errors and repeat sequences.</a:t>
            </a:r>
          </a:p>
        </p:txBody>
      </p:sp>
      <p:sp>
        <p:nvSpPr>
          <p:cNvPr id="4" name="Slide Number Placeholder 3">
            <a:extLst>
              <a:ext uri="{FF2B5EF4-FFF2-40B4-BE49-F238E27FC236}">
                <a16:creationId xmlns:a16="http://schemas.microsoft.com/office/drawing/2014/main" id="{ED13976F-2B1D-8C91-0753-5265069773E4}"/>
              </a:ext>
            </a:extLst>
          </p:cNvPr>
          <p:cNvSpPr>
            <a:spLocks noGrp="1"/>
          </p:cNvSpPr>
          <p:nvPr>
            <p:ph type="sldNum" sz="quarter" idx="10"/>
          </p:nvPr>
        </p:nvSpPr>
        <p:spPr/>
        <p:txBody>
          <a:bodyPr/>
          <a:lstStyle/>
          <a:p>
            <a:fld id="{B7D04CBB-41C6-9848-8788-70E8C4D394B8}" type="slidenum">
              <a:rPr lang="en-US" smtClean="0"/>
              <a:t>36</a:t>
            </a:fld>
            <a:endParaRPr lang="en-US"/>
          </a:p>
        </p:txBody>
      </p:sp>
    </p:spTree>
    <p:extLst>
      <p:ext uri="{BB962C8B-B14F-4D97-AF65-F5344CB8AC3E}">
        <p14:creationId xmlns:p14="http://schemas.microsoft.com/office/powerpoint/2010/main" val="11584173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01829"/>
            <a:ext cx="7772400" cy="1102519"/>
          </a:xfrm>
        </p:spPr>
        <p:txBody>
          <a:bodyPr/>
          <a:lstStyle/>
          <a:p>
            <a:r>
              <a:rPr lang="en-US" dirty="0"/>
              <a:t>Click to edit Master title style</a:t>
            </a:r>
          </a:p>
        </p:txBody>
      </p:sp>
      <p:sp>
        <p:nvSpPr>
          <p:cNvPr id="3" name="Subtitle 2"/>
          <p:cNvSpPr>
            <a:spLocks noGrp="1"/>
          </p:cNvSpPr>
          <p:nvPr>
            <p:ph type="subTitle" idx="1"/>
          </p:nvPr>
        </p:nvSpPr>
        <p:spPr>
          <a:xfrm>
            <a:off x="1371600" y="2812399"/>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7FE8FA31-DE2C-274D-8843-5DF953A7876D}" type="datetime1">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043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9758787B-322A-4349-BA11-0FC5F6E20C7D}" type="datetime1">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4168517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9ED37E-625D-1340-9C0A-B42CCD5D0B7C}" type="datetime1">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4240953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A132F3A-59C4-A844-86C8-475EB8292545}" type="datetime1">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262682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717E4FD3-1EC8-9C4F-9624-BAE813038274}" type="datetime1">
              <a:rPr lang="en-US" smtClean="0"/>
              <a:t>2/13/25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6933674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0424AA4-4604-5545-B812-DD86EC6A81AE}" type="datetime1">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270054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3C42389-B5D8-E341-B74F-4E7FE0612794}" type="datetime1">
              <a:rPr lang="en-US" smtClean="0"/>
              <a:t>2/13/25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914960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CFE9456C-E99B-3A4F-86B0-99FE25577E44}" type="datetime1">
              <a:rPr lang="en-US" smtClean="0"/>
              <a:t>2/13/25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33970105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B7FFD87-48C0-E74A-B122-7EBA27B28D33}" type="datetime1">
              <a:rPr lang="en-US" smtClean="0"/>
              <a:t>2/13/25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9741667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4C3A5A0-F7FA-B44B-A885-D7559AD2EFCF}" type="datetime1">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3722916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6A7ABCB-A31A-144B-90CA-A2DEE5433AF2}" type="datetime1">
              <a:rPr lang="en-US" smtClean="0"/>
              <a:t>2/13/25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A039C4-C5F2-1743-BB7A-5D831266C61E}" type="slidenum">
              <a:rPr lang="en-US" smtClean="0"/>
              <a:t>‹#›</a:t>
            </a:fld>
            <a:endParaRPr lang="en-US"/>
          </a:p>
        </p:txBody>
      </p:sp>
    </p:spTree>
    <p:extLst>
      <p:ext uri="{BB962C8B-B14F-4D97-AF65-F5344CB8AC3E}">
        <p14:creationId xmlns:p14="http://schemas.microsoft.com/office/powerpoint/2010/main" val="11007498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57974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038657"/>
            <a:ext cx="8229600" cy="355596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7F1C92D-EB6C-FD4B-95D2-3CBC4E69F42E}" type="datetime1">
              <a:rPr lang="en-US" smtClean="0"/>
              <a:t>2/13/25</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9DA039C4-C5F2-1743-BB7A-5D831266C61E}" type="slidenum">
              <a:rPr lang="en-US" smtClean="0"/>
              <a:t>‹#›</a:t>
            </a:fld>
            <a:endParaRPr lang="en-US"/>
          </a:p>
        </p:txBody>
      </p:sp>
    </p:spTree>
    <p:extLst>
      <p:ext uri="{BB962C8B-B14F-4D97-AF65-F5344CB8AC3E}">
        <p14:creationId xmlns:p14="http://schemas.microsoft.com/office/powerpoint/2010/main" val="34820708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28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doi.org/10.1093/bioinformatics/bty191"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doi.org/10.1093/bioinformatics/btp352"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948490"/>
            <a:ext cx="7772400" cy="1470025"/>
          </a:xfrm>
        </p:spPr>
        <p:txBody>
          <a:bodyPr>
            <a:normAutofit/>
          </a:bodyPr>
          <a:lstStyle/>
          <a:p>
            <a:r>
              <a:rPr lang="en-US" sz="3600" dirty="0"/>
              <a:t>Alignment (II)</a:t>
            </a:r>
            <a:br>
              <a:rPr lang="en-US" sz="3600" dirty="0"/>
            </a:br>
            <a:br>
              <a:rPr lang="en-US" dirty="0"/>
            </a:br>
            <a:r>
              <a:rPr lang="en-US" sz="2000" dirty="0"/>
              <a:t>Bioinformatics Applications (PLPTH813)</a:t>
            </a:r>
          </a:p>
        </p:txBody>
      </p:sp>
      <p:sp>
        <p:nvSpPr>
          <p:cNvPr id="3" name="Subtitle 2"/>
          <p:cNvSpPr>
            <a:spLocks noGrp="1"/>
          </p:cNvSpPr>
          <p:nvPr>
            <p:ph type="subTitle" idx="1"/>
          </p:nvPr>
        </p:nvSpPr>
        <p:spPr>
          <a:xfrm>
            <a:off x="1424516" y="3110884"/>
            <a:ext cx="6400800" cy="1752600"/>
          </a:xfrm>
        </p:spPr>
        <p:txBody>
          <a:bodyPr>
            <a:normAutofit/>
          </a:bodyPr>
          <a:lstStyle/>
          <a:p>
            <a:r>
              <a:rPr lang="en-US" sz="2800" dirty="0"/>
              <a:t>Sanzhen Liu</a:t>
            </a:r>
          </a:p>
          <a:p>
            <a:endParaRPr lang="en-US" sz="2800" dirty="0"/>
          </a:p>
          <a:p>
            <a:r>
              <a:rPr lang="en-US" altLang="zh-CN" sz="2800" dirty="0"/>
              <a:t>2</a:t>
            </a:r>
            <a:r>
              <a:rPr lang="en-US" sz="2800" dirty="0"/>
              <a:t>/11/2025</a:t>
            </a:r>
          </a:p>
        </p:txBody>
      </p:sp>
      <p:sp>
        <p:nvSpPr>
          <p:cNvPr id="4" name="Slide Number Placeholder 3"/>
          <p:cNvSpPr>
            <a:spLocks noGrp="1"/>
          </p:cNvSpPr>
          <p:nvPr>
            <p:ph type="sldNum" sz="quarter" idx="12"/>
          </p:nvPr>
        </p:nvSpPr>
        <p:spPr/>
        <p:txBody>
          <a:bodyPr/>
          <a:lstStyle/>
          <a:p>
            <a:fld id="{9DA039C4-C5F2-1743-BB7A-5D831266C61E}" type="slidenum">
              <a:rPr lang="en-US" smtClean="0"/>
              <a:t>1</a:t>
            </a:fld>
            <a:endParaRPr lang="en-US"/>
          </a:p>
        </p:txBody>
      </p:sp>
    </p:spTree>
    <p:extLst>
      <p:ext uri="{BB962C8B-B14F-4D97-AF65-F5344CB8AC3E}">
        <p14:creationId xmlns:p14="http://schemas.microsoft.com/office/powerpoint/2010/main" val="1195214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Matching search</a:t>
            </a:r>
          </a:p>
        </p:txBody>
      </p:sp>
      <p:grpSp>
        <p:nvGrpSpPr>
          <p:cNvPr id="56" name="Group 55"/>
          <p:cNvGrpSpPr/>
          <p:nvPr/>
        </p:nvGrpSpPr>
        <p:grpSpPr>
          <a:xfrm>
            <a:off x="1619546" y="1801274"/>
            <a:ext cx="1787690" cy="2362874"/>
            <a:chOff x="1619546" y="2665773"/>
            <a:chExt cx="1787690" cy="2362874"/>
          </a:xfrm>
        </p:grpSpPr>
        <p:sp>
          <p:nvSpPr>
            <p:cNvPr id="8" name="TextBox 7"/>
            <p:cNvSpPr txBox="1"/>
            <p:nvPr/>
          </p:nvSpPr>
          <p:spPr>
            <a:xfrm>
              <a:off x="1938896"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9" name="TextBox 8"/>
            <p:cNvSpPr txBox="1"/>
            <p:nvPr/>
          </p:nvSpPr>
          <p:spPr>
            <a:xfrm>
              <a:off x="2807004" y="2665773"/>
              <a:ext cx="600232" cy="369332"/>
            </a:xfrm>
            <a:prstGeom prst="rect">
              <a:avLst/>
            </a:prstGeom>
            <a:noFill/>
          </p:spPr>
          <p:txBody>
            <a:bodyPr wrap="none" rtlCol="0">
              <a:spAutoFit/>
            </a:bodyPr>
            <a:lstStyle/>
            <a:p>
              <a:r>
                <a:rPr lang="en-US" dirty="0" err="1">
                  <a:latin typeface="Courier New"/>
                  <a:cs typeface="Courier New"/>
                </a:rPr>
                <a:t>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cxnSp>
          <p:nvCxnSpPr>
            <p:cNvPr id="17" name="Straight Arrow Connector 16"/>
            <p:cNvCxnSpPr/>
            <p:nvPr/>
          </p:nvCxnSpPr>
          <p:spPr>
            <a:xfrm>
              <a:off x="1619546" y="422543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a:off x="1619546" y="468264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4" name="Group 53"/>
          <p:cNvGrpSpPr/>
          <p:nvPr/>
        </p:nvGrpSpPr>
        <p:grpSpPr>
          <a:xfrm>
            <a:off x="3544239" y="1801274"/>
            <a:ext cx="1782815" cy="2362874"/>
            <a:chOff x="3544238" y="2665773"/>
            <a:chExt cx="1782815" cy="2362874"/>
          </a:xfrm>
        </p:grpSpPr>
        <p:sp>
          <p:nvSpPr>
            <p:cNvPr id="10" name="TextBox 9"/>
            <p:cNvSpPr txBox="1"/>
            <p:nvPr/>
          </p:nvSpPr>
          <p:spPr>
            <a:xfrm>
              <a:off x="3858713"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acg$a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aacg</a:t>
              </a:r>
              <a:r>
                <a:rPr lang="en-US" b="1" dirty="0">
                  <a:solidFill>
                    <a:srgbClr val="000000"/>
                  </a:solidFill>
                  <a:latin typeface="Courier New"/>
                  <a:cs typeface="Courier New"/>
                </a:rPr>
                <a:t>$</a:t>
              </a:r>
            </a:p>
            <a:p>
              <a:pPr algn="dist"/>
              <a:r>
                <a:rPr lang="en-US" b="1" dirty="0" err="1">
                  <a:solidFill>
                    <a:srgbClr val="FF0000"/>
                  </a:solidFill>
                  <a:latin typeface="Courier New"/>
                  <a:cs typeface="Courier New"/>
                </a:rPr>
                <a:t>ac</a:t>
              </a:r>
              <a:r>
                <a:rPr lang="en-US" dirty="0" err="1">
                  <a:solidFill>
                    <a:srgbClr val="000000"/>
                  </a:solidFill>
                  <a:latin typeface="Courier New"/>
                  <a:cs typeface="Courier New"/>
                </a:rPr>
                <a:t>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1" name="TextBox 10"/>
            <p:cNvSpPr txBox="1"/>
            <p:nvPr/>
          </p:nvSpPr>
          <p:spPr>
            <a:xfrm>
              <a:off x="4726821" y="2665773"/>
              <a:ext cx="600232" cy="369332"/>
            </a:xfrm>
            <a:prstGeom prst="rect">
              <a:avLst/>
            </a:prstGeom>
            <a:noFill/>
          </p:spPr>
          <p:txBody>
            <a:bodyPr wrap="none" rtlCol="0">
              <a:spAutoFit/>
            </a:bodyPr>
            <a:lstStyle/>
            <a:p>
              <a:r>
                <a:rPr lang="en-US" dirty="0" err="1">
                  <a:solidFill>
                    <a:srgbClr val="000000"/>
                  </a:solidFill>
                  <a:latin typeface="Courier New"/>
                  <a:cs typeface="Courier New"/>
                </a:rPr>
                <a:t>a</a:t>
              </a:r>
              <a:r>
                <a:rPr lang="en-US" b="1" dirty="0" err="1">
                  <a:solidFill>
                    <a:srgbClr val="FF0000"/>
                  </a:solidFill>
                  <a:latin typeface="Courier New"/>
                  <a:cs typeface="Courier New"/>
                </a:rPr>
                <a:t>ac</a:t>
              </a:r>
              <a:endParaRPr lang="en-US" b="1" dirty="0">
                <a:solidFill>
                  <a:srgbClr val="FF0000"/>
                </a:solidFill>
                <a:latin typeface="Courier New"/>
                <a:cs typeface="Courier New"/>
              </a:endParaRPr>
            </a:p>
          </p:txBody>
        </p:sp>
        <p:cxnSp>
          <p:nvCxnSpPr>
            <p:cNvPr id="27" name="Straight Arrow Connector 26"/>
            <p:cNvCxnSpPr/>
            <p:nvPr/>
          </p:nvCxnSpPr>
          <p:spPr>
            <a:xfrm>
              <a:off x="3544238" y="3683559"/>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8" name="Straight Arrow Connector 27"/>
            <p:cNvCxnSpPr/>
            <p:nvPr/>
          </p:nvCxnSpPr>
          <p:spPr>
            <a:xfrm>
              <a:off x="3544238" y="4140777"/>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grpSp>
        <p:nvGrpSpPr>
          <p:cNvPr id="55" name="Group 54"/>
          <p:cNvGrpSpPr/>
          <p:nvPr/>
        </p:nvGrpSpPr>
        <p:grpSpPr>
          <a:xfrm>
            <a:off x="5458913" y="1801274"/>
            <a:ext cx="1787956" cy="2362874"/>
            <a:chOff x="5458913" y="2665773"/>
            <a:chExt cx="1787956" cy="2362874"/>
          </a:xfrm>
        </p:grpSpPr>
        <p:sp>
          <p:nvSpPr>
            <p:cNvPr id="12" name="TextBox 11"/>
            <p:cNvSpPr txBox="1"/>
            <p:nvPr/>
          </p:nvSpPr>
          <p:spPr>
            <a:xfrm>
              <a:off x="5778529" y="2997322"/>
              <a:ext cx="1450177" cy="2031325"/>
            </a:xfrm>
            <a:prstGeom prst="rect">
              <a:avLst/>
            </a:prstGeom>
            <a:noFill/>
          </p:spPr>
          <p:txBody>
            <a:bodyPr wrap="square" rtlCol="0">
              <a:spAutoFit/>
            </a:bodyPr>
            <a:lstStyle/>
            <a:p>
              <a:pPr algn="dist"/>
              <a:r>
                <a:rPr lang="en-US" b="1" dirty="0">
                  <a:solidFill>
                    <a:srgbClr val="000000"/>
                  </a:solidFill>
                  <a:latin typeface="Courier New"/>
                  <a:cs typeface="Courier New"/>
                </a:rPr>
                <a:t>$</a:t>
              </a:r>
              <a:r>
                <a:rPr lang="en-US" dirty="0" err="1">
                  <a:solidFill>
                    <a:srgbClr val="000000"/>
                  </a:solidFill>
                  <a:latin typeface="Courier New"/>
                  <a:cs typeface="Courier New"/>
                </a:rPr>
                <a:t>acaac</a:t>
              </a:r>
              <a:r>
                <a:rPr lang="en-US" b="1" dirty="0" err="1">
                  <a:solidFill>
                    <a:srgbClr val="000000"/>
                  </a:solidFill>
                  <a:latin typeface="Courier New"/>
                  <a:cs typeface="Courier New"/>
                </a:rPr>
                <a:t>g</a:t>
              </a:r>
              <a:endParaRPr lang="en-US" b="1" dirty="0">
                <a:solidFill>
                  <a:srgbClr val="000000"/>
                </a:solidFill>
                <a:latin typeface="Courier New"/>
                <a:cs typeface="Courier New"/>
              </a:endParaRPr>
            </a:p>
            <a:p>
              <a:pPr algn="dist"/>
              <a:r>
                <a:rPr lang="en-US" b="1" dirty="0" err="1">
                  <a:solidFill>
                    <a:srgbClr val="FF0000"/>
                  </a:solidFill>
                  <a:latin typeface="Courier New"/>
                  <a:cs typeface="Courier New"/>
                </a:rPr>
                <a:t>aac</a:t>
              </a:r>
              <a:r>
                <a:rPr lang="en-US" dirty="0" err="1">
                  <a:solidFill>
                    <a:srgbClr val="000000"/>
                  </a:solidFill>
                  <a:latin typeface="Courier New"/>
                  <a:cs typeface="Courier New"/>
                </a:rPr>
                <a:t>g$a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caacg</a:t>
              </a:r>
              <a:r>
                <a:rPr lang="en-US" b="1" dirty="0">
                  <a:solidFill>
                    <a:srgbClr val="000000"/>
                  </a:solidFill>
                  <a:latin typeface="Courier New"/>
                  <a:cs typeface="Courier New"/>
                </a:rPr>
                <a:t>$</a:t>
              </a:r>
            </a:p>
            <a:p>
              <a:pPr algn="dist"/>
              <a:r>
                <a:rPr lang="en-US" b="1" dirty="0" err="1">
                  <a:solidFill>
                    <a:srgbClr val="000000"/>
                  </a:solidFill>
                  <a:latin typeface="Courier New"/>
                  <a:cs typeface="Courier New"/>
                </a:rPr>
                <a:t>a</a:t>
              </a:r>
              <a:r>
                <a:rPr lang="en-US" dirty="0" err="1">
                  <a:solidFill>
                    <a:srgbClr val="000000"/>
                  </a:solidFill>
                  <a:latin typeface="Courier New"/>
                  <a:cs typeface="Courier New"/>
                </a:rPr>
                <a:t>cg$ac</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latin typeface="Courier New"/>
                  <a:cs typeface="Courier New"/>
                </a:rPr>
                <a:t>c</a:t>
              </a:r>
              <a:r>
                <a:rPr lang="en-US" dirty="0" err="1">
                  <a:solidFill>
                    <a:srgbClr val="000000"/>
                  </a:solidFill>
                  <a:latin typeface="Courier New"/>
                  <a:cs typeface="Courier New"/>
                </a:rPr>
                <a:t>aacg$</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c</a:t>
              </a:r>
              <a:r>
                <a:rPr lang="en-US" dirty="0" err="1">
                  <a:solidFill>
                    <a:srgbClr val="000000"/>
                  </a:solidFill>
                  <a:latin typeface="Courier New"/>
                  <a:cs typeface="Courier New"/>
                </a:rPr>
                <a:t>g$aca</a:t>
              </a:r>
              <a:r>
                <a:rPr lang="en-US" b="1" dirty="0" err="1">
                  <a:solidFill>
                    <a:srgbClr val="000000"/>
                  </a:solidFill>
                  <a:latin typeface="Courier New"/>
                  <a:cs typeface="Courier New"/>
                </a:rPr>
                <a:t>a</a:t>
              </a:r>
              <a:endParaRPr lang="en-US" b="1" dirty="0">
                <a:solidFill>
                  <a:srgbClr val="000000"/>
                </a:solidFill>
                <a:latin typeface="Courier New"/>
                <a:cs typeface="Courier New"/>
              </a:endParaRPr>
            </a:p>
            <a:p>
              <a:pPr algn="dist"/>
              <a:r>
                <a:rPr lang="en-US" b="1" dirty="0" err="1">
                  <a:solidFill>
                    <a:srgbClr val="000000"/>
                  </a:solidFill>
                  <a:latin typeface="Courier New"/>
                  <a:cs typeface="Courier New"/>
                </a:rPr>
                <a:t>G</a:t>
              </a:r>
              <a:r>
                <a:rPr lang="en-US" dirty="0" err="1">
                  <a:solidFill>
                    <a:srgbClr val="000000"/>
                  </a:solidFill>
                  <a:latin typeface="Courier New"/>
                  <a:cs typeface="Courier New"/>
                </a:rPr>
                <a:t>$acaa</a:t>
              </a:r>
              <a:r>
                <a:rPr lang="en-US" b="1" dirty="0" err="1">
                  <a:solidFill>
                    <a:srgbClr val="000000"/>
                  </a:solidFill>
                  <a:latin typeface="Courier New"/>
                  <a:cs typeface="Courier New"/>
                </a:rPr>
                <a:t>c</a:t>
              </a:r>
              <a:endParaRPr lang="en-US" b="1" dirty="0">
                <a:solidFill>
                  <a:srgbClr val="000000"/>
                </a:solidFill>
                <a:latin typeface="Courier New"/>
                <a:cs typeface="Courier New"/>
              </a:endParaRPr>
            </a:p>
          </p:txBody>
        </p:sp>
        <p:sp>
          <p:nvSpPr>
            <p:cNvPr id="13" name="TextBox 12"/>
            <p:cNvSpPr txBox="1"/>
            <p:nvPr/>
          </p:nvSpPr>
          <p:spPr>
            <a:xfrm>
              <a:off x="6646637" y="2665773"/>
              <a:ext cx="600232" cy="369332"/>
            </a:xfrm>
            <a:prstGeom prst="rect">
              <a:avLst/>
            </a:prstGeom>
            <a:noFill/>
          </p:spPr>
          <p:txBody>
            <a:bodyPr wrap="none" rtlCol="0">
              <a:spAutoFit/>
            </a:bodyPr>
            <a:lstStyle/>
            <a:p>
              <a:r>
                <a:rPr lang="en-US" b="1" dirty="0" err="1">
                  <a:solidFill>
                    <a:srgbClr val="FF0000"/>
                  </a:solidFill>
                  <a:latin typeface="Courier New"/>
                  <a:cs typeface="Courier New"/>
                </a:rPr>
                <a:t>aac</a:t>
              </a:r>
              <a:endParaRPr lang="en-US" b="1" dirty="0">
                <a:solidFill>
                  <a:srgbClr val="FF0000"/>
                </a:solidFill>
                <a:latin typeface="Courier New"/>
                <a:cs typeface="Courier New"/>
              </a:endParaRPr>
            </a:p>
          </p:txBody>
        </p:sp>
        <p:cxnSp>
          <p:nvCxnSpPr>
            <p:cNvPr id="35" name="Straight Arrow Connector 34"/>
            <p:cNvCxnSpPr/>
            <p:nvPr/>
          </p:nvCxnSpPr>
          <p:spPr>
            <a:xfrm>
              <a:off x="5467386" y="3395692"/>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8" name="Straight Arrow Connector 47"/>
            <p:cNvCxnSpPr/>
            <p:nvPr/>
          </p:nvCxnSpPr>
          <p:spPr>
            <a:xfrm>
              <a:off x="5458913" y="3598894"/>
              <a:ext cx="404283" cy="0"/>
            </a:xfrm>
            <a:prstGeom prst="straightConnector1">
              <a:avLst/>
            </a:prstGeom>
            <a:ln>
              <a:solidFill>
                <a:schemeClr val="accent3">
                  <a:lumMod val="75000"/>
                </a:schemeClr>
              </a:solidFill>
              <a:tailEnd type="arrow"/>
            </a:ln>
            <a:effectLst/>
          </p:spPr>
          <p:style>
            <a:lnRef idx="2">
              <a:schemeClr val="accent1"/>
            </a:lnRef>
            <a:fillRef idx="0">
              <a:schemeClr val="accent1"/>
            </a:fillRef>
            <a:effectRef idx="1">
              <a:schemeClr val="accent1"/>
            </a:effectRef>
            <a:fontRef idx="minor">
              <a:schemeClr val="tx1"/>
            </a:fontRef>
          </p:style>
        </p:cxnSp>
      </p:grpSp>
      <p:pic>
        <p:nvPicPr>
          <p:cNvPr id="51" name="Picture 50" descr="Screen Shot 2015-01-08 at 12.45.5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0864" y="4203608"/>
            <a:ext cx="4342938" cy="495503"/>
          </a:xfrm>
          <a:prstGeom prst="rect">
            <a:avLst/>
          </a:prstGeom>
        </p:spPr>
      </p:pic>
      <p:pic>
        <p:nvPicPr>
          <p:cNvPr id="52" name="Picture 51" descr="Screen Shot 2015-01-08 at 12.47.44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58069" y="4206535"/>
            <a:ext cx="4015735" cy="516060"/>
          </a:xfrm>
          <a:prstGeom prst="rect">
            <a:avLst/>
          </a:prstGeom>
        </p:spPr>
      </p:pic>
      <p:sp>
        <p:nvSpPr>
          <p:cNvPr id="57" name="TextBox 56"/>
          <p:cNvSpPr txBox="1"/>
          <p:nvPr/>
        </p:nvSpPr>
        <p:spPr>
          <a:xfrm>
            <a:off x="549643" y="735573"/>
            <a:ext cx="6797758" cy="1200329"/>
          </a:xfrm>
          <a:prstGeom prst="rect">
            <a:avLst/>
          </a:prstGeom>
          <a:noFill/>
        </p:spPr>
        <p:txBody>
          <a:bodyPr wrap="none" rtlCol="0">
            <a:spAutoFit/>
          </a:bodyPr>
          <a:lstStyle/>
          <a:p>
            <a:r>
              <a:rPr lang="en-US" sz="2400" dirty="0"/>
              <a:t>Find exact match of </a:t>
            </a:r>
            <a:r>
              <a:rPr lang="en-US" sz="2400" dirty="0" err="1">
                <a:latin typeface="Courier New"/>
                <a:cs typeface="Courier New"/>
              </a:rPr>
              <a:t>aac</a:t>
            </a:r>
            <a:r>
              <a:rPr lang="en-US" sz="2400" dirty="0"/>
              <a:t> in the sequence of </a:t>
            </a:r>
            <a:r>
              <a:rPr lang="en-US" sz="2400" dirty="0" err="1">
                <a:latin typeface="Courier New"/>
                <a:cs typeface="Courier New"/>
              </a:rPr>
              <a:t>acaacg</a:t>
            </a:r>
            <a:endParaRPr lang="en-US" sz="2400" dirty="0">
              <a:latin typeface="Courier New"/>
              <a:cs typeface="Courier New"/>
            </a:endParaRPr>
          </a:p>
          <a:p>
            <a:pPr marL="457200" indent="-457200">
              <a:buAutoNum type="arabicPeriod"/>
            </a:pPr>
            <a:r>
              <a:rPr lang="en-US" sz="2400" dirty="0">
                <a:cs typeface="Courier New"/>
              </a:rPr>
              <a:t>BWT(</a:t>
            </a:r>
            <a:r>
              <a:rPr lang="en-US" sz="2400" dirty="0" err="1">
                <a:latin typeface="Courier New"/>
                <a:cs typeface="Courier New"/>
              </a:rPr>
              <a:t>acaacg</a:t>
            </a:r>
            <a:r>
              <a:rPr lang="en-US" sz="2400" dirty="0">
                <a:cs typeface="Courier New"/>
              </a:rPr>
              <a:t>) is </a:t>
            </a:r>
            <a:r>
              <a:rPr lang="en-US" sz="2400" dirty="0" err="1">
                <a:latin typeface="Courier New"/>
                <a:cs typeface="Courier New"/>
              </a:rPr>
              <a:t>gc$aaac</a:t>
            </a:r>
            <a:endParaRPr lang="en-US" sz="2400" dirty="0">
              <a:latin typeface="Courier New"/>
              <a:cs typeface="Courier New"/>
            </a:endParaRPr>
          </a:p>
          <a:p>
            <a:pPr marL="457200" indent="-457200">
              <a:buAutoNum type="arabicPeriod"/>
            </a:pPr>
            <a:r>
              <a:rPr lang="en-US" sz="2400" dirty="0">
                <a:cs typeface="Courier New"/>
              </a:rPr>
              <a:t>Backward searching</a:t>
            </a:r>
            <a:r>
              <a:rPr lang="en-US" sz="2400" dirty="0"/>
              <a:t> </a:t>
            </a:r>
          </a:p>
        </p:txBody>
      </p:sp>
      <p:sp>
        <p:nvSpPr>
          <p:cNvPr id="3" name="Slide Number Placeholder 2"/>
          <p:cNvSpPr>
            <a:spLocks noGrp="1"/>
          </p:cNvSpPr>
          <p:nvPr>
            <p:ph type="sldNum" sz="quarter" idx="12"/>
          </p:nvPr>
        </p:nvSpPr>
        <p:spPr/>
        <p:txBody>
          <a:bodyPr/>
          <a:lstStyle/>
          <a:p>
            <a:fld id="{9DA039C4-C5F2-1743-BB7A-5D831266C61E}" type="slidenum">
              <a:rPr lang="en-US" smtClean="0"/>
              <a:t>10</a:t>
            </a:fld>
            <a:endParaRPr lang="en-US"/>
          </a:p>
        </p:txBody>
      </p:sp>
      <p:sp>
        <p:nvSpPr>
          <p:cNvPr id="5" name="Rounded Rectangle 4"/>
          <p:cNvSpPr/>
          <p:nvPr/>
        </p:nvSpPr>
        <p:spPr>
          <a:xfrm>
            <a:off x="3097386" y="3353883"/>
            <a:ext cx="267514" cy="457207"/>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Rounded Rectangle 23"/>
          <p:cNvSpPr/>
          <p:nvPr/>
        </p:nvSpPr>
        <p:spPr>
          <a:xfrm>
            <a:off x="5041377" y="3061788"/>
            <a:ext cx="215013" cy="228603"/>
          </a:xfrm>
          <a:prstGeom prst="roundRect">
            <a:avLst/>
          </a:prstGeom>
          <a:noFill/>
          <a:ln w="28575" cmpd="sng">
            <a:solidFill>
              <a:srgbClr val="008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9F06F46-BACB-4346-A3AA-F13735BF771E}"/>
              </a:ext>
            </a:extLst>
          </p:cNvPr>
          <p:cNvSpPr/>
          <p:nvPr/>
        </p:nvSpPr>
        <p:spPr>
          <a:xfrm>
            <a:off x="1619547" y="4696609"/>
            <a:ext cx="841449" cy="369332"/>
          </a:xfrm>
          <a:prstGeom prst="rect">
            <a:avLst/>
          </a:prstGeom>
        </p:spPr>
        <p:txBody>
          <a:bodyPr wrap="none">
            <a:spAutoFit/>
          </a:bodyPr>
          <a:lstStyle/>
          <a:p>
            <a:r>
              <a:rPr lang="en-US" dirty="0"/>
              <a:t>Bowtie</a:t>
            </a:r>
          </a:p>
        </p:txBody>
      </p:sp>
      <p:sp>
        <p:nvSpPr>
          <p:cNvPr id="6" name="Rectangle 5">
            <a:extLst>
              <a:ext uri="{FF2B5EF4-FFF2-40B4-BE49-F238E27FC236}">
                <a16:creationId xmlns:a16="http://schemas.microsoft.com/office/drawing/2014/main" id="{E7325ACB-2E53-D244-A539-BA8680F97B98}"/>
              </a:ext>
            </a:extLst>
          </p:cNvPr>
          <p:cNvSpPr/>
          <p:nvPr/>
        </p:nvSpPr>
        <p:spPr>
          <a:xfrm>
            <a:off x="6365613" y="4694878"/>
            <a:ext cx="634789" cy="369332"/>
          </a:xfrm>
          <a:prstGeom prst="rect">
            <a:avLst/>
          </a:prstGeom>
        </p:spPr>
        <p:txBody>
          <a:bodyPr wrap="none">
            <a:spAutoFit/>
          </a:bodyPr>
          <a:lstStyle/>
          <a:p>
            <a:r>
              <a:rPr lang="en-US" dirty="0"/>
              <a:t>BWA</a:t>
            </a:r>
          </a:p>
        </p:txBody>
      </p:sp>
    </p:spTree>
    <p:extLst>
      <p:ext uri="{BB962C8B-B14F-4D97-AF65-F5344CB8AC3E}">
        <p14:creationId xmlns:p14="http://schemas.microsoft.com/office/powerpoint/2010/main" val="2609092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BWT searching</a:t>
            </a:r>
          </a:p>
        </p:txBody>
      </p:sp>
      <p:sp>
        <p:nvSpPr>
          <p:cNvPr id="4" name="Rounded Rectangle 3"/>
          <p:cNvSpPr/>
          <p:nvPr/>
        </p:nvSpPr>
        <p:spPr>
          <a:xfrm>
            <a:off x="1809122" y="1649654"/>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2" y="2978932"/>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ectangle 66"/>
          <p:cNvSpPr/>
          <p:nvPr/>
        </p:nvSpPr>
        <p:spPr>
          <a:xfrm>
            <a:off x="1809120" y="2860400"/>
            <a:ext cx="1941876"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ectangle 72"/>
          <p:cNvSpPr/>
          <p:nvPr/>
        </p:nvSpPr>
        <p:spPr>
          <a:xfrm>
            <a:off x="4258710" y="2894267"/>
            <a:ext cx="913824"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ectangle 73"/>
          <p:cNvSpPr/>
          <p:nvPr/>
        </p:nvSpPr>
        <p:spPr>
          <a:xfrm>
            <a:off x="6489734" y="2894267"/>
            <a:ext cx="4569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137" name="Group 136"/>
          <p:cNvGrpSpPr/>
          <p:nvPr/>
        </p:nvGrpSpPr>
        <p:grpSpPr>
          <a:xfrm>
            <a:off x="1851303" y="1531121"/>
            <a:ext cx="6494075" cy="406400"/>
            <a:chOff x="1676256" y="1159921"/>
            <a:chExt cx="6494075" cy="406400"/>
          </a:xfrm>
        </p:grpSpPr>
        <p:cxnSp>
          <p:nvCxnSpPr>
            <p:cNvPr id="77" name="Straight Connector 7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8" name="Straight Connector 7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8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2" name="Straight Connector 8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84" name="Straight Connector 8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5" name="Straight Connector 11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6" name="Straight Connector 11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7" name="Straight Connector 11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8" name="Straight Connector 11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19" name="Straight Connector 11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0" name="Straight Connector 11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1" name="Straight Connector 12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2" name="Straight Connector 12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23" name="Straight Connector 122"/>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38" name="Group 137"/>
          <p:cNvGrpSpPr/>
          <p:nvPr/>
        </p:nvGrpSpPr>
        <p:grpSpPr>
          <a:xfrm>
            <a:off x="2003703" y="1531121"/>
            <a:ext cx="6494075" cy="406400"/>
            <a:chOff x="1676256" y="1159921"/>
            <a:chExt cx="6494075" cy="406400"/>
          </a:xfrm>
        </p:grpSpPr>
        <p:cxnSp>
          <p:nvCxnSpPr>
            <p:cNvPr id="139" name="Straight Connector 138"/>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0" name="Straight Connector 139"/>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1" name="Straight Connector 140"/>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2" name="Straight Connector 141"/>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3" name="Straight Connector 142"/>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4" name="Straight Connector 143"/>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5" name="Straight Connector 144"/>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6" name="Straight Connector 145"/>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7" name="Straight Connector 146"/>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8" name="Straight Connector 147"/>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49" name="Straight Connector 148"/>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0" name="Straight Connector 149"/>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1" name="Straight Connector 150"/>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2" name="Straight Connector 151"/>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3" name="Straight Connector 152"/>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4" name="Straight Connector 153"/>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5" name="Straight Connector 154"/>
            <p:cNvCxnSpPr/>
            <p:nvPr/>
          </p:nvCxnSpPr>
          <p:spPr>
            <a:xfrm>
              <a:off x="8170331"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56" name="Group 155"/>
          <p:cNvGrpSpPr/>
          <p:nvPr/>
        </p:nvGrpSpPr>
        <p:grpSpPr>
          <a:xfrm>
            <a:off x="2156102" y="1531121"/>
            <a:ext cx="6417872" cy="406400"/>
            <a:chOff x="1676256" y="1159921"/>
            <a:chExt cx="6417872" cy="406400"/>
          </a:xfrm>
        </p:grpSpPr>
        <p:cxnSp>
          <p:nvCxnSpPr>
            <p:cNvPr id="157" name="Straight Connector 156"/>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8" name="Straight Connector 157"/>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6" name="Straight Connector 165"/>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7" name="Straight Connector 166"/>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0" name="Straight Connector 169"/>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094128"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174" name="Group 173"/>
          <p:cNvGrpSpPr/>
          <p:nvPr/>
        </p:nvGrpSpPr>
        <p:grpSpPr>
          <a:xfrm>
            <a:off x="2257700" y="1531121"/>
            <a:ext cx="6088200" cy="406400"/>
            <a:chOff x="1676256" y="1159921"/>
            <a:chExt cx="6088200" cy="406400"/>
          </a:xfrm>
        </p:grpSpPr>
        <p:cxnSp>
          <p:nvCxnSpPr>
            <p:cNvPr id="175" name="Straight Connector 174"/>
            <p:cNvCxnSpPr/>
            <p:nvPr/>
          </p:nvCxnSpPr>
          <p:spPr>
            <a:xfrm>
              <a:off x="20821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6" name="Straight Connector 175"/>
            <p:cNvCxnSpPr/>
            <p:nvPr/>
          </p:nvCxnSpPr>
          <p:spPr>
            <a:xfrm>
              <a:off x="24880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7" name="Straight Connector 176"/>
            <p:cNvCxnSpPr/>
            <p:nvPr/>
          </p:nvCxnSpPr>
          <p:spPr>
            <a:xfrm>
              <a:off x="37056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8" name="Straight Connector 177"/>
            <p:cNvCxnSpPr/>
            <p:nvPr/>
          </p:nvCxnSpPr>
          <p:spPr>
            <a:xfrm>
              <a:off x="32997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9" name="Straight Connector 178"/>
            <p:cNvCxnSpPr/>
            <p:nvPr/>
          </p:nvCxnSpPr>
          <p:spPr>
            <a:xfrm>
              <a:off x="49232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0" name="Straight Connector 179"/>
            <p:cNvCxnSpPr/>
            <p:nvPr/>
          </p:nvCxnSpPr>
          <p:spPr>
            <a:xfrm>
              <a:off x="57350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1" name="Straight Connector 180"/>
            <p:cNvCxnSpPr/>
            <p:nvPr/>
          </p:nvCxnSpPr>
          <p:spPr>
            <a:xfrm>
              <a:off x="69526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2" name="Straight Connector 181"/>
            <p:cNvCxnSpPr/>
            <p:nvPr/>
          </p:nvCxnSpPr>
          <p:spPr>
            <a:xfrm>
              <a:off x="65468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3" name="Straight Connector 182"/>
            <p:cNvCxnSpPr/>
            <p:nvPr/>
          </p:nvCxnSpPr>
          <p:spPr>
            <a:xfrm>
              <a:off x="16762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83"/>
            <p:cNvCxnSpPr/>
            <p:nvPr/>
          </p:nvCxnSpPr>
          <p:spPr>
            <a:xfrm>
              <a:off x="289389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84"/>
            <p:cNvCxnSpPr/>
            <p:nvPr/>
          </p:nvCxnSpPr>
          <p:spPr>
            <a:xfrm>
              <a:off x="451741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6" name="Straight Connector 185"/>
            <p:cNvCxnSpPr/>
            <p:nvPr/>
          </p:nvCxnSpPr>
          <p:spPr>
            <a:xfrm>
              <a:off x="41115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7" name="Straight Connector 186"/>
            <p:cNvCxnSpPr/>
            <p:nvPr/>
          </p:nvCxnSpPr>
          <p:spPr>
            <a:xfrm>
              <a:off x="53291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8" name="Straight Connector 187"/>
            <p:cNvCxnSpPr/>
            <p:nvPr/>
          </p:nvCxnSpPr>
          <p:spPr>
            <a:xfrm>
              <a:off x="614093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89" name="Straight Connector 188"/>
            <p:cNvCxnSpPr/>
            <p:nvPr/>
          </p:nvCxnSpPr>
          <p:spPr>
            <a:xfrm>
              <a:off x="776445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90" name="Straight Connector 189"/>
            <p:cNvCxnSpPr/>
            <p:nvPr/>
          </p:nvCxnSpPr>
          <p:spPr>
            <a:xfrm>
              <a:off x="7358576" y="11599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193" name="Rectangle 192"/>
          <p:cNvSpPr/>
          <p:nvPr/>
        </p:nvSpPr>
        <p:spPr>
          <a:xfrm>
            <a:off x="4986447" y="3737157"/>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4" name="Rectangle 193"/>
          <p:cNvSpPr/>
          <p:nvPr/>
        </p:nvSpPr>
        <p:spPr>
          <a:xfrm>
            <a:off x="4747534" y="3737157"/>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5" name="Rectangle 194"/>
          <p:cNvSpPr/>
          <p:nvPr/>
        </p:nvSpPr>
        <p:spPr>
          <a:xfrm>
            <a:off x="4502359" y="3737157"/>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9DA039C4-C5F2-1743-BB7A-5D831266C61E}" type="slidenum">
              <a:rPr lang="en-US" smtClean="0"/>
              <a:t>11</a:t>
            </a:fld>
            <a:endParaRPr lang="en-US"/>
          </a:p>
        </p:txBody>
      </p:sp>
      <p:sp>
        <p:nvSpPr>
          <p:cNvPr id="99" name="TextBox 98">
            <a:extLst>
              <a:ext uri="{FF2B5EF4-FFF2-40B4-BE49-F238E27FC236}">
                <a16:creationId xmlns:a16="http://schemas.microsoft.com/office/drawing/2014/main" id="{00E0A83C-3699-8C43-BAB5-C42CF5D83A94}"/>
              </a:ext>
            </a:extLst>
          </p:cNvPr>
          <p:cNvSpPr txBox="1"/>
          <p:nvPr/>
        </p:nvSpPr>
        <p:spPr>
          <a:xfrm>
            <a:off x="2919010" y="3796773"/>
            <a:ext cx="538930" cy="523220"/>
          </a:xfrm>
          <a:prstGeom prst="rect">
            <a:avLst/>
          </a:prstGeom>
          <a:noFill/>
        </p:spPr>
        <p:txBody>
          <a:bodyPr wrap="none" rtlCol="0">
            <a:spAutoFit/>
          </a:bodyPr>
          <a:lstStyle/>
          <a:p>
            <a:r>
              <a:rPr lang="en-US" sz="2800" dirty="0"/>
              <a:t>5’ </a:t>
            </a:r>
          </a:p>
        </p:txBody>
      </p:sp>
      <p:sp>
        <p:nvSpPr>
          <p:cNvPr id="100" name="TextBox 99">
            <a:extLst>
              <a:ext uri="{FF2B5EF4-FFF2-40B4-BE49-F238E27FC236}">
                <a16:creationId xmlns:a16="http://schemas.microsoft.com/office/drawing/2014/main" id="{4C38F9D7-708F-DB4C-8BDB-609A3497AA4F}"/>
              </a:ext>
            </a:extLst>
          </p:cNvPr>
          <p:cNvSpPr txBox="1"/>
          <p:nvPr/>
        </p:nvSpPr>
        <p:spPr>
          <a:xfrm>
            <a:off x="5409549" y="3796773"/>
            <a:ext cx="538930" cy="523220"/>
          </a:xfrm>
          <a:prstGeom prst="rect">
            <a:avLst/>
          </a:prstGeom>
          <a:noFill/>
        </p:spPr>
        <p:txBody>
          <a:bodyPr wrap="none" rtlCol="0">
            <a:spAutoFit/>
          </a:bodyPr>
          <a:lstStyle/>
          <a:p>
            <a:r>
              <a:rPr lang="en-US" sz="2800" dirty="0"/>
              <a:t>3’ </a:t>
            </a:r>
          </a:p>
        </p:txBody>
      </p:sp>
      <p:sp>
        <p:nvSpPr>
          <p:cNvPr id="101" name="TextBox 100">
            <a:extLst>
              <a:ext uri="{FF2B5EF4-FFF2-40B4-BE49-F238E27FC236}">
                <a16:creationId xmlns:a16="http://schemas.microsoft.com/office/drawing/2014/main" id="{40D5C0A5-C7A1-F949-81D4-75C0C7E50FDC}"/>
              </a:ext>
            </a:extLst>
          </p:cNvPr>
          <p:cNvSpPr txBox="1"/>
          <p:nvPr/>
        </p:nvSpPr>
        <p:spPr>
          <a:xfrm>
            <a:off x="3438563" y="3775103"/>
            <a:ext cx="2513016" cy="584776"/>
          </a:xfrm>
          <a:prstGeom prst="rect">
            <a:avLst/>
          </a:prstGeom>
          <a:noFill/>
        </p:spPr>
        <p:txBody>
          <a:bodyPr wrap="square" rtlCol="0">
            <a:spAutoFit/>
          </a:bodyPr>
          <a:lstStyle/>
          <a:p>
            <a:r>
              <a:rPr lang="en-US" sz="3200" dirty="0">
                <a:latin typeface="Courier"/>
                <a:cs typeface="Courier"/>
              </a:rPr>
              <a:t>CGTAGCA</a:t>
            </a:r>
          </a:p>
        </p:txBody>
      </p:sp>
      <p:sp>
        <p:nvSpPr>
          <p:cNvPr id="104" name="TextBox 103">
            <a:extLst>
              <a:ext uri="{FF2B5EF4-FFF2-40B4-BE49-F238E27FC236}">
                <a16:creationId xmlns:a16="http://schemas.microsoft.com/office/drawing/2014/main" id="{B00B3A79-0EBC-9548-ABD3-2FF6B4E7FF42}"/>
              </a:ext>
            </a:extLst>
          </p:cNvPr>
          <p:cNvSpPr txBox="1"/>
          <p:nvPr/>
        </p:nvSpPr>
        <p:spPr>
          <a:xfrm>
            <a:off x="344947" y="1488430"/>
            <a:ext cx="1440844" cy="461665"/>
          </a:xfrm>
          <a:prstGeom prst="rect">
            <a:avLst/>
          </a:prstGeom>
          <a:noFill/>
        </p:spPr>
        <p:txBody>
          <a:bodyPr wrap="none" rtlCol="0">
            <a:spAutoFit/>
          </a:bodyPr>
          <a:lstStyle/>
          <a:p>
            <a:r>
              <a:rPr lang="en-US" sz="2400" dirty="0"/>
              <a:t>Reference</a:t>
            </a:r>
          </a:p>
        </p:txBody>
      </p:sp>
      <p:sp>
        <p:nvSpPr>
          <p:cNvPr id="106" name="TextBox 105">
            <a:extLst>
              <a:ext uri="{FF2B5EF4-FFF2-40B4-BE49-F238E27FC236}">
                <a16:creationId xmlns:a16="http://schemas.microsoft.com/office/drawing/2014/main" id="{8CB1B2DC-2591-274D-BCA7-77D62450927D}"/>
              </a:ext>
            </a:extLst>
          </p:cNvPr>
          <p:cNvSpPr txBox="1"/>
          <p:nvPr/>
        </p:nvSpPr>
        <p:spPr>
          <a:xfrm>
            <a:off x="364684" y="2854512"/>
            <a:ext cx="1394292" cy="461665"/>
          </a:xfrm>
          <a:prstGeom prst="rect">
            <a:avLst/>
          </a:prstGeom>
          <a:noFill/>
        </p:spPr>
        <p:txBody>
          <a:bodyPr wrap="none" rtlCol="0">
            <a:spAutoFit/>
          </a:bodyPr>
          <a:lstStyle/>
          <a:p>
            <a:r>
              <a:rPr lang="en-US" sz="2400" dirty="0"/>
              <a:t>BWT data</a:t>
            </a:r>
          </a:p>
        </p:txBody>
      </p:sp>
    </p:spTree>
    <p:extLst>
      <p:ext uri="{BB962C8B-B14F-4D97-AF65-F5344CB8AC3E}">
        <p14:creationId xmlns:p14="http://schemas.microsoft.com/office/powerpoint/2010/main" val="132072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
                                        </p:tgtEl>
                                        <p:attrNameLst>
                                          <p:attrName>style.visibility</p:attrName>
                                        </p:attrNameLst>
                                      </p:cBhvr>
                                      <p:to>
                                        <p:strVal val="visible"/>
                                      </p:to>
                                    </p:set>
                                  </p:childTnLst>
                                  <p:subTnLst>
                                    <p:set>
                                      <p:cBhvr override="childStyle">
                                        <p:cTn dur="1" fill="hold" display="0" masterRel="nextClick" afterEffect="1"/>
                                        <p:tgtEl>
                                          <p:spTgt spid="138"/>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15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
                                        </p:tgtEl>
                                        <p:attrNameLst>
                                          <p:attrName>style.visibility</p:attrName>
                                        </p:attrNameLst>
                                      </p:cBhvr>
                                      <p:to>
                                        <p:strVal val="visible"/>
                                      </p:to>
                                    </p:set>
                                  </p:childTnLst>
                                  <p:subTnLst>
                                    <p:set>
                                      <p:cBhvr override="childStyle">
                                        <p:cTn dur="1" fill="hold" display="0" masterRel="nextClick" afterEffect="1"/>
                                        <p:tgtEl>
                                          <p:spTgt spid="174"/>
                                        </p:tgtEl>
                                        <p:attrNameLst>
                                          <p:attrName>style.visibility</p:attrName>
                                        </p:attrNameLst>
                                      </p:cBhvr>
                                      <p:to>
                                        <p:strVal val="hidden"/>
                                      </p:to>
                                    </p:set>
                                  </p:subTnLst>
                                </p:cTn>
                              </p:par>
                              <p:par>
                                <p:cTn id="13" presetID="1"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childTnLst>
                                  <p:subTnLst>
                                    <p:set>
                                      <p:cBhvr override="childStyle">
                                        <p:cTn dur="1" fill="hold" display="0" masterRel="nextClick" afterEffect="1"/>
                                        <p:tgtEl>
                                          <p:spTgt spid="67"/>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193"/>
                                        </p:tgtEl>
                                        <p:attrNameLst>
                                          <p:attrName>style.visibility</p:attrName>
                                        </p:attrNameLst>
                                      </p:cBhvr>
                                      <p:to>
                                        <p:strVal val="visible"/>
                                      </p:to>
                                    </p:set>
                                  </p:childTnLst>
                                  <p:subTnLst>
                                    <p:set>
                                      <p:cBhvr override="childStyle">
                                        <p:cTn dur="1" fill="hold" display="0" masterRel="nextClick" afterEffect="1"/>
                                        <p:tgtEl>
                                          <p:spTgt spid="193"/>
                                        </p:tgtEl>
                                        <p:attrNameLst>
                                          <p:attrName>style.visibility</p:attrName>
                                        </p:attrNameLst>
                                      </p:cBhvr>
                                      <p:to>
                                        <p:strVal val="hidden"/>
                                      </p:to>
                                    </p:set>
                                  </p:sub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7"/>
                                        </p:tgtEl>
                                        <p:attrNameLst>
                                          <p:attrName>style.visibility</p:attrName>
                                        </p:attrNameLst>
                                      </p:cBhvr>
                                      <p:to>
                                        <p:strVal val="visible"/>
                                      </p:to>
                                    </p:set>
                                  </p:childTnLst>
                                  <p:subTnLst>
                                    <p:set>
                                      <p:cBhvr override="childStyle">
                                        <p:cTn dur="1" fill="hold" display="0" masterRel="nextClick" afterEffect="1"/>
                                        <p:tgtEl>
                                          <p:spTgt spid="137"/>
                                        </p:tgtEl>
                                        <p:attrNameLst>
                                          <p:attrName>style.visibility</p:attrName>
                                        </p:attrNameLst>
                                      </p:cBhvr>
                                      <p:to>
                                        <p:strVal val="hidden"/>
                                      </p:to>
                                    </p:set>
                                  </p:subTnLst>
                                </p:cTn>
                              </p:par>
                              <p:par>
                                <p:cTn id="21" presetID="1" presetClass="entr" presetSubtype="0" fill="hold" grpId="0" nodeType="withEffect">
                                  <p:stCondLst>
                                    <p:cond delay="0"/>
                                  </p:stCondLst>
                                  <p:childTnLst>
                                    <p:set>
                                      <p:cBhvr>
                                        <p:cTn id="22" dur="1" fill="hold">
                                          <p:stCondLst>
                                            <p:cond delay="0"/>
                                          </p:stCondLst>
                                        </p:cTn>
                                        <p:tgtEl>
                                          <p:spTgt spid="194"/>
                                        </p:tgtEl>
                                        <p:attrNameLst>
                                          <p:attrName>style.visibility</p:attrName>
                                        </p:attrNameLst>
                                      </p:cBhvr>
                                      <p:to>
                                        <p:strVal val="visible"/>
                                      </p:to>
                                    </p:set>
                                  </p:childTnLst>
                                  <p:subTnLst>
                                    <p:set>
                                      <p:cBhvr override="childStyle">
                                        <p:cTn dur="1" fill="hold" display="0" masterRel="nextClick" afterEffect="1"/>
                                        <p:tgtEl>
                                          <p:spTgt spid="194"/>
                                        </p:tgtEl>
                                        <p:attrNameLst>
                                          <p:attrName>style.visibility</p:attrName>
                                        </p:attrNameLst>
                                      </p:cBhvr>
                                      <p:to>
                                        <p:strVal val="hidden"/>
                                      </p:to>
                                    </p:set>
                                  </p:subTnLst>
                                </p:cTn>
                              </p:par>
                              <p:par>
                                <p:cTn id="23" presetID="1" presetClass="entr" presetSubtype="0" fill="hold" nodeType="withEffect">
                                  <p:stCondLst>
                                    <p:cond delay="0"/>
                                  </p:stCondLst>
                                  <p:childTnLst>
                                    <p:set>
                                      <p:cBhvr>
                                        <p:cTn id="24" dur="1" fill="hold">
                                          <p:stCondLst>
                                            <p:cond delay="0"/>
                                          </p:stCondLst>
                                        </p:cTn>
                                        <p:tgtEl>
                                          <p:spTgt spid="1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3"/>
                                        </p:tgtEl>
                                        <p:attrNameLst>
                                          <p:attrName>style.visibility</p:attrName>
                                        </p:attrNameLst>
                                      </p:cBhvr>
                                      <p:to>
                                        <p:strVal val="visible"/>
                                      </p:to>
                                    </p:set>
                                  </p:childTnLst>
                                  <p:subTnLst>
                                    <p:set>
                                      <p:cBhvr override="childStyle">
                                        <p:cTn dur="1" fill="hold" display="0" masterRel="nextClick" afterEffect="1"/>
                                        <p:tgtEl>
                                          <p:spTgt spid="73"/>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73" grpId="0" animBg="1"/>
      <p:bldP spid="74" grpId="0" animBg="1"/>
      <p:bldP spid="193" grpId="0" animBg="1"/>
      <p:bldP spid="194" grpId="0" animBg="1"/>
      <p:bldP spid="19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backward searching</a:t>
            </a:r>
          </a:p>
        </p:txBody>
      </p:sp>
      <p:sp>
        <p:nvSpPr>
          <p:cNvPr id="4" name="Rounded Rectangle 3"/>
          <p:cNvSpPr/>
          <p:nvPr/>
        </p:nvSpPr>
        <p:spPr>
          <a:xfrm>
            <a:off x="1809125" y="1655209"/>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ounded Rectangle 4"/>
          <p:cNvSpPr/>
          <p:nvPr/>
        </p:nvSpPr>
        <p:spPr>
          <a:xfrm>
            <a:off x="1809125" y="2984487"/>
            <a:ext cx="6815667" cy="169334"/>
          </a:xfrm>
          <a:prstGeom prst="roundRect">
            <a:avLst/>
          </a:prstGeom>
          <a:solidFill>
            <a:schemeClr val="bg1">
              <a:lumMod val="85000"/>
            </a:schemeClr>
          </a:solidFill>
          <a:ln>
            <a:solidFill>
              <a:schemeClr val="bg1">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ectangle 74"/>
          <p:cNvSpPr/>
          <p:nvPr/>
        </p:nvSpPr>
        <p:spPr>
          <a:xfrm>
            <a:off x="2926149" y="2865955"/>
            <a:ext cx="3045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ectangle 75"/>
          <p:cNvSpPr/>
          <p:nvPr/>
        </p:nvSpPr>
        <p:spPr>
          <a:xfrm>
            <a:off x="8159816" y="2865955"/>
            <a:ext cx="152112"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66" name="Straight Connector 165"/>
          <p:cNvCxnSpPr/>
          <p:nvPr/>
        </p:nvCxnSpPr>
        <p:spPr>
          <a:xfrm>
            <a:off x="3373745" y="1536676"/>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6" name="Group 5"/>
          <p:cNvGrpSpPr/>
          <p:nvPr/>
        </p:nvGrpSpPr>
        <p:grpSpPr>
          <a:xfrm>
            <a:off x="2561985" y="1536676"/>
            <a:ext cx="4870560" cy="406400"/>
            <a:chOff x="2149860" y="1388521"/>
            <a:chExt cx="4870560" cy="406400"/>
          </a:xfrm>
        </p:grpSpPr>
        <p:cxnSp>
          <p:nvCxnSpPr>
            <p:cNvPr id="157" name="Straight Connector 156"/>
            <p:cNvCxnSpPr/>
            <p:nvPr/>
          </p:nvCxnSpPr>
          <p:spPr>
            <a:xfrm>
              <a:off x="21498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59" name="Straight Connector 158"/>
            <p:cNvCxnSpPr/>
            <p:nvPr/>
          </p:nvCxnSpPr>
          <p:spPr>
            <a:xfrm>
              <a:off x="37733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3" name="Straight Connector 162"/>
            <p:cNvCxnSpPr/>
            <p:nvPr/>
          </p:nvCxnSpPr>
          <p:spPr>
            <a:xfrm>
              <a:off x="702042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9" name="Straight Connector 168"/>
            <p:cNvCxnSpPr/>
            <p:nvPr/>
          </p:nvCxnSpPr>
          <p:spPr>
            <a:xfrm>
              <a:off x="539690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nvGrpSpPr>
          <p:cNvPr id="8" name="Group 7"/>
          <p:cNvGrpSpPr/>
          <p:nvPr/>
        </p:nvGrpSpPr>
        <p:grpSpPr>
          <a:xfrm>
            <a:off x="4997265" y="1536676"/>
            <a:ext cx="3247040" cy="406400"/>
            <a:chOff x="4585140" y="1388521"/>
            <a:chExt cx="3247040" cy="406400"/>
          </a:xfrm>
        </p:grpSpPr>
        <p:cxnSp>
          <p:nvCxnSpPr>
            <p:cNvPr id="167" name="Straight Connector 166"/>
            <p:cNvCxnSpPr/>
            <p:nvPr/>
          </p:nvCxnSpPr>
          <p:spPr>
            <a:xfrm>
              <a:off x="458514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nvGrpSpPr>
            <p:cNvPr id="7" name="Group 6"/>
            <p:cNvGrpSpPr/>
            <p:nvPr/>
          </p:nvGrpSpPr>
          <p:grpSpPr>
            <a:xfrm>
              <a:off x="6208660" y="1388521"/>
              <a:ext cx="1623520" cy="406400"/>
              <a:chOff x="6208660" y="1388521"/>
              <a:chExt cx="1623520" cy="406400"/>
            </a:xfrm>
          </p:grpSpPr>
          <p:cxnSp>
            <p:nvCxnSpPr>
              <p:cNvPr id="170" name="Straight Connector 169"/>
              <p:cNvCxnSpPr/>
              <p:nvPr/>
            </p:nvCxnSpPr>
            <p:spPr>
              <a:xfrm>
                <a:off x="620866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1" name="Straight Connector 170"/>
              <p:cNvCxnSpPr/>
              <p:nvPr/>
            </p:nvCxnSpPr>
            <p:spPr>
              <a:xfrm>
                <a:off x="7832180" y="1388521"/>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grpSp>
      <p:grpSp>
        <p:nvGrpSpPr>
          <p:cNvPr id="3" name="Group 2"/>
          <p:cNvGrpSpPr/>
          <p:nvPr/>
        </p:nvGrpSpPr>
        <p:grpSpPr>
          <a:xfrm>
            <a:off x="2156105" y="1536676"/>
            <a:ext cx="6417872" cy="406400"/>
            <a:chOff x="1743980" y="1126044"/>
            <a:chExt cx="6417872" cy="406400"/>
          </a:xfrm>
        </p:grpSpPr>
        <p:cxnSp>
          <p:nvCxnSpPr>
            <p:cNvPr id="158" name="Straight Connector 157"/>
            <p:cNvCxnSpPr/>
            <p:nvPr/>
          </p:nvCxnSpPr>
          <p:spPr>
            <a:xfrm>
              <a:off x="25557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0" name="Straight Connector 159"/>
            <p:cNvCxnSpPr/>
            <p:nvPr/>
          </p:nvCxnSpPr>
          <p:spPr>
            <a:xfrm>
              <a:off x="33675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1" name="Straight Connector 160"/>
            <p:cNvCxnSpPr/>
            <p:nvPr/>
          </p:nvCxnSpPr>
          <p:spPr>
            <a:xfrm>
              <a:off x="499102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2" name="Straight Connector 161"/>
            <p:cNvCxnSpPr/>
            <p:nvPr/>
          </p:nvCxnSpPr>
          <p:spPr>
            <a:xfrm>
              <a:off x="58027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4" name="Straight Connector 163"/>
            <p:cNvCxnSpPr/>
            <p:nvPr/>
          </p:nvCxnSpPr>
          <p:spPr>
            <a:xfrm>
              <a:off x="661454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5" name="Straight Connector 164"/>
            <p:cNvCxnSpPr/>
            <p:nvPr/>
          </p:nvCxnSpPr>
          <p:spPr>
            <a:xfrm>
              <a:off x="174398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68" name="Straight Connector 167"/>
            <p:cNvCxnSpPr/>
            <p:nvPr/>
          </p:nvCxnSpPr>
          <p:spPr>
            <a:xfrm>
              <a:off x="417926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2" name="Straight Connector 171"/>
            <p:cNvCxnSpPr/>
            <p:nvPr/>
          </p:nvCxnSpPr>
          <p:spPr>
            <a:xfrm>
              <a:off x="7426300"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cxnSp>
          <p:nvCxnSpPr>
            <p:cNvPr id="173" name="Straight Connector 172"/>
            <p:cNvCxnSpPr/>
            <p:nvPr/>
          </p:nvCxnSpPr>
          <p:spPr>
            <a:xfrm>
              <a:off x="8161852" y="1126044"/>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grpSp>
      <p:sp>
        <p:nvSpPr>
          <p:cNvPr id="91" name="Rectangle 90"/>
          <p:cNvSpPr/>
          <p:nvPr/>
        </p:nvSpPr>
        <p:spPr>
          <a:xfrm>
            <a:off x="6522455" y="2865955"/>
            <a:ext cx="45719" cy="406400"/>
          </a:xfrm>
          <a:prstGeom prst="rect">
            <a:avLst/>
          </a:prstGeom>
          <a:solidFill>
            <a:schemeClr val="tx2">
              <a:lumMod val="20000"/>
              <a:lumOff val="80000"/>
            </a:schemeClr>
          </a:solid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91"/>
          <p:cNvCxnSpPr/>
          <p:nvPr/>
        </p:nvCxnSpPr>
        <p:spPr>
          <a:xfrm>
            <a:off x="4100838" y="2865955"/>
            <a:ext cx="0" cy="406400"/>
          </a:xfrm>
          <a:prstGeom prst="line">
            <a:avLst/>
          </a:prstGeom>
          <a:ln>
            <a:solidFill>
              <a:schemeClr val="tx2">
                <a:lumMod val="40000"/>
                <a:lumOff val="60000"/>
              </a:schemeClr>
            </a:solidFill>
          </a:ln>
          <a:effectLst/>
        </p:spPr>
        <p:style>
          <a:lnRef idx="2">
            <a:schemeClr val="accent1"/>
          </a:lnRef>
          <a:fillRef idx="0">
            <a:schemeClr val="accent1"/>
          </a:fillRef>
          <a:effectRef idx="1">
            <a:schemeClr val="accent1"/>
          </a:effectRef>
          <a:fontRef idx="minor">
            <a:schemeClr val="tx1"/>
          </a:fontRef>
        </p:style>
      </p:cxnSp>
      <p:sp>
        <p:nvSpPr>
          <p:cNvPr id="93" name="Rectangle 92"/>
          <p:cNvSpPr/>
          <p:nvPr/>
        </p:nvSpPr>
        <p:spPr>
          <a:xfrm>
            <a:off x="4234289"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4" name="Rectangle 93"/>
          <p:cNvSpPr/>
          <p:nvPr/>
        </p:nvSpPr>
        <p:spPr>
          <a:xfrm>
            <a:off x="4003306"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5" name="Rectangle 94"/>
          <p:cNvSpPr/>
          <p:nvPr/>
        </p:nvSpPr>
        <p:spPr>
          <a:xfrm>
            <a:off x="3776382"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1" name="Rectangle 100"/>
          <p:cNvSpPr/>
          <p:nvPr/>
        </p:nvSpPr>
        <p:spPr>
          <a:xfrm>
            <a:off x="3520778" y="3782473"/>
            <a:ext cx="270933" cy="643467"/>
          </a:xfrm>
          <a:prstGeom prst="rect">
            <a:avLst/>
          </a:prstGeom>
          <a:solidFill>
            <a:srgbClr val="FF6600">
              <a:alpha val="20000"/>
            </a:srgb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2" name="TextBox 101"/>
          <p:cNvSpPr txBox="1"/>
          <p:nvPr/>
        </p:nvSpPr>
        <p:spPr>
          <a:xfrm>
            <a:off x="344947" y="1493985"/>
            <a:ext cx="1440844" cy="461665"/>
          </a:xfrm>
          <a:prstGeom prst="rect">
            <a:avLst/>
          </a:prstGeom>
          <a:noFill/>
        </p:spPr>
        <p:txBody>
          <a:bodyPr wrap="none" rtlCol="0">
            <a:spAutoFit/>
          </a:bodyPr>
          <a:lstStyle/>
          <a:p>
            <a:r>
              <a:rPr lang="en-US" sz="2400" dirty="0"/>
              <a:t>Reference</a:t>
            </a:r>
          </a:p>
        </p:txBody>
      </p:sp>
      <p:sp>
        <p:nvSpPr>
          <p:cNvPr id="103" name="TextBox 102"/>
          <p:cNvSpPr txBox="1"/>
          <p:nvPr/>
        </p:nvSpPr>
        <p:spPr>
          <a:xfrm>
            <a:off x="422626" y="2816829"/>
            <a:ext cx="1394292" cy="461665"/>
          </a:xfrm>
          <a:prstGeom prst="rect">
            <a:avLst/>
          </a:prstGeom>
          <a:noFill/>
        </p:spPr>
        <p:txBody>
          <a:bodyPr wrap="none" rtlCol="0">
            <a:spAutoFit/>
          </a:bodyPr>
          <a:lstStyle/>
          <a:p>
            <a:r>
              <a:rPr lang="en-US" sz="2400" dirty="0"/>
              <a:t>BWT data</a:t>
            </a:r>
          </a:p>
        </p:txBody>
      </p:sp>
      <p:sp>
        <p:nvSpPr>
          <p:cNvPr id="37" name="TextBox 36"/>
          <p:cNvSpPr txBox="1"/>
          <p:nvPr/>
        </p:nvSpPr>
        <p:spPr>
          <a:xfrm>
            <a:off x="2919010" y="3796773"/>
            <a:ext cx="538930" cy="523220"/>
          </a:xfrm>
          <a:prstGeom prst="rect">
            <a:avLst/>
          </a:prstGeom>
          <a:noFill/>
        </p:spPr>
        <p:txBody>
          <a:bodyPr wrap="none" rtlCol="0">
            <a:spAutoFit/>
          </a:bodyPr>
          <a:lstStyle/>
          <a:p>
            <a:r>
              <a:rPr lang="en-US" sz="2800" dirty="0"/>
              <a:t>5’ </a:t>
            </a:r>
          </a:p>
        </p:txBody>
      </p:sp>
      <p:sp>
        <p:nvSpPr>
          <p:cNvPr id="38" name="TextBox 37"/>
          <p:cNvSpPr txBox="1"/>
          <p:nvPr/>
        </p:nvSpPr>
        <p:spPr>
          <a:xfrm>
            <a:off x="5409549" y="3796773"/>
            <a:ext cx="538930" cy="523220"/>
          </a:xfrm>
          <a:prstGeom prst="rect">
            <a:avLst/>
          </a:prstGeom>
          <a:noFill/>
        </p:spPr>
        <p:txBody>
          <a:bodyPr wrap="none" rtlCol="0">
            <a:spAutoFit/>
          </a:bodyPr>
          <a:lstStyle/>
          <a:p>
            <a:r>
              <a:rPr lang="en-US" sz="2800" dirty="0"/>
              <a:t>3’ </a:t>
            </a:r>
          </a:p>
        </p:txBody>
      </p:sp>
      <p:sp>
        <p:nvSpPr>
          <p:cNvPr id="9" name="Slide Number Placeholder 8"/>
          <p:cNvSpPr>
            <a:spLocks noGrp="1"/>
          </p:cNvSpPr>
          <p:nvPr>
            <p:ph type="sldNum" sz="quarter" idx="12"/>
          </p:nvPr>
        </p:nvSpPr>
        <p:spPr/>
        <p:txBody>
          <a:bodyPr/>
          <a:lstStyle/>
          <a:p>
            <a:fld id="{9DA039C4-C5F2-1743-BB7A-5D831266C61E}" type="slidenum">
              <a:rPr lang="en-US" smtClean="0"/>
              <a:t>12</a:t>
            </a:fld>
            <a:endParaRPr lang="en-US"/>
          </a:p>
        </p:txBody>
      </p:sp>
      <p:sp>
        <p:nvSpPr>
          <p:cNvPr id="45" name="TextBox 44">
            <a:extLst>
              <a:ext uri="{FF2B5EF4-FFF2-40B4-BE49-F238E27FC236}">
                <a16:creationId xmlns:a16="http://schemas.microsoft.com/office/drawing/2014/main" id="{A09025C8-9042-5646-B88B-17018264DEBE}"/>
              </a:ext>
            </a:extLst>
          </p:cNvPr>
          <p:cNvSpPr txBox="1"/>
          <p:nvPr/>
        </p:nvSpPr>
        <p:spPr>
          <a:xfrm>
            <a:off x="3438563" y="3775103"/>
            <a:ext cx="2513016" cy="584776"/>
          </a:xfrm>
          <a:prstGeom prst="rect">
            <a:avLst/>
          </a:prstGeom>
          <a:noFill/>
        </p:spPr>
        <p:txBody>
          <a:bodyPr wrap="square" rtlCol="0">
            <a:spAutoFit/>
          </a:bodyPr>
          <a:lstStyle/>
          <a:p>
            <a:r>
              <a:rPr lang="en-US" sz="3200" dirty="0">
                <a:latin typeface="Courier"/>
                <a:cs typeface="Courier"/>
              </a:rPr>
              <a:t>CGTAGCA</a:t>
            </a:r>
          </a:p>
        </p:txBody>
      </p:sp>
    </p:spTree>
    <p:extLst>
      <p:ext uri="{BB962C8B-B14F-4D97-AF65-F5344CB8AC3E}">
        <p14:creationId xmlns:p14="http://schemas.microsoft.com/office/powerpoint/2010/main" val="3304714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93"/>
                                        </p:tgtEl>
                                        <p:attrNameLst>
                                          <p:attrName>style.visibility</p:attrName>
                                        </p:attrNameLst>
                                      </p:cBhvr>
                                      <p:to>
                                        <p:strVal val="visible"/>
                                      </p:to>
                                    </p:set>
                                  </p:childTnLst>
                                  <p:subTnLst>
                                    <p:set>
                                      <p:cBhvr override="childStyle">
                                        <p:cTn dur="1" fill="hold" display="0" masterRel="nextClick" afterEffect="1"/>
                                        <p:tgtEl>
                                          <p:spTgt spid="93"/>
                                        </p:tgtEl>
                                        <p:attrNameLst>
                                          <p:attrName>style.visibility</p:attrName>
                                        </p:attrNameLst>
                                      </p:cBhvr>
                                      <p:to>
                                        <p:strVal val="hidden"/>
                                      </p:to>
                                    </p:set>
                                  </p:subTnLst>
                                </p:cTn>
                              </p:par>
                              <p:par>
                                <p:cTn id="7" presetID="1" presetClass="entr" presetSubtype="0" fill="hold" grpId="0" nodeType="withEffect">
                                  <p:stCondLst>
                                    <p:cond delay="0"/>
                                  </p:stCondLst>
                                  <p:childTnLst>
                                    <p:set>
                                      <p:cBhvr>
                                        <p:cTn id="8" dur="1" fill="hold">
                                          <p:stCondLst>
                                            <p:cond delay="0"/>
                                          </p:stCondLst>
                                        </p:cTn>
                                        <p:tgtEl>
                                          <p:spTgt spid="75"/>
                                        </p:tgtEl>
                                        <p:attrNameLst>
                                          <p:attrName>style.visibility</p:attrName>
                                        </p:attrNameLst>
                                      </p:cBhvr>
                                      <p:to>
                                        <p:strVal val="visible"/>
                                      </p:to>
                                    </p:set>
                                  </p:childTnLst>
                                  <p:subTnLst>
                                    <p:set>
                                      <p:cBhvr override="childStyle">
                                        <p:cTn dur="1" fill="hold" display="0" masterRel="nextClick" afterEffect="1"/>
                                        <p:tgtEl>
                                          <p:spTgt spid="75"/>
                                        </p:tgtEl>
                                        <p:attrNameLst>
                                          <p:attrName>style.visibility</p:attrName>
                                        </p:attrNameLst>
                                      </p:cBhvr>
                                      <p:to>
                                        <p:strVal val="hidden"/>
                                      </p:to>
                                    </p:set>
                                  </p:sub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subTnLst>
                                    <p:set>
                                      <p:cBhvr override="childStyle">
                                        <p:cTn dur="1" fill="hold" display="0" masterRel="nextClick" afterEffect="1"/>
                                        <p:tgtEl>
                                          <p:spTgt spid="6"/>
                                        </p:tgtEl>
                                        <p:attrNameLst>
                                          <p:attrName>style.visibility</p:attrName>
                                        </p:attrNameLst>
                                      </p:cBhvr>
                                      <p:to>
                                        <p:strVal val="hidden"/>
                                      </p:to>
                                    </p:set>
                                  </p:subTnLst>
                                </p:cTn>
                              </p:par>
                              <p:par>
                                <p:cTn id="15" presetID="1" presetClass="entr" presetSubtype="0" fill="hold" grpId="0" nodeType="withEffect">
                                  <p:stCondLst>
                                    <p:cond delay="0"/>
                                  </p:stCondLst>
                                  <p:childTnLst>
                                    <p:set>
                                      <p:cBhvr>
                                        <p:cTn id="16" dur="1" fill="hold">
                                          <p:stCondLst>
                                            <p:cond delay="0"/>
                                          </p:stCondLst>
                                        </p:cTn>
                                        <p:tgtEl>
                                          <p:spTgt spid="76"/>
                                        </p:tgtEl>
                                        <p:attrNameLst>
                                          <p:attrName>style.visibility</p:attrName>
                                        </p:attrNameLst>
                                      </p:cBhvr>
                                      <p:to>
                                        <p:strVal val="visible"/>
                                      </p:to>
                                    </p:set>
                                  </p:childTnLst>
                                  <p:subTnLst>
                                    <p:set>
                                      <p:cBhvr override="childStyle">
                                        <p:cTn dur="1" fill="hold" display="0" masterRel="nextClick" afterEffect="1"/>
                                        <p:tgtEl>
                                          <p:spTgt spid="76"/>
                                        </p:tgtEl>
                                        <p:attrNameLst>
                                          <p:attrName>style.visibility</p:attrName>
                                        </p:attrNameLst>
                                      </p:cBhvr>
                                      <p:to>
                                        <p:strVal val="hidden"/>
                                      </p:to>
                                    </p:set>
                                  </p:subTnLst>
                                </p:cTn>
                              </p:par>
                              <p:par>
                                <p:cTn id="17" presetID="1" presetClass="entr" presetSubtype="0" fill="hold" grpId="0" nodeType="withEffect">
                                  <p:stCondLst>
                                    <p:cond delay="0"/>
                                  </p:stCondLst>
                                  <p:childTnLst>
                                    <p:set>
                                      <p:cBhvr>
                                        <p:cTn id="18" dur="1" fill="hold">
                                          <p:stCondLst>
                                            <p:cond delay="0"/>
                                          </p:stCondLst>
                                        </p:cTn>
                                        <p:tgtEl>
                                          <p:spTgt spid="94"/>
                                        </p:tgtEl>
                                        <p:attrNameLst>
                                          <p:attrName>style.visibility</p:attrName>
                                        </p:attrNameLst>
                                      </p:cBhvr>
                                      <p:to>
                                        <p:strVal val="visible"/>
                                      </p:to>
                                    </p:set>
                                  </p:childTnLst>
                                  <p:subTnLst>
                                    <p:set>
                                      <p:cBhvr override="childStyle">
                                        <p:cTn dur="1" fill="hold" display="0" masterRel="nextClick" afterEffect="1"/>
                                        <p:tgtEl>
                                          <p:spTgt spid="94"/>
                                        </p:tgtEl>
                                        <p:attrNameLst>
                                          <p:attrName>style.visibility</p:attrName>
                                        </p:attrNameLst>
                                      </p:cBhvr>
                                      <p:to>
                                        <p:strVal val="hidden"/>
                                      </p:to>
                                    </p:set>
                                  </p:sub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5"/>
                                        </p:tgtEl>
                                        <p:attrNameLst>
                                          <p:attrName>style.visibility</p:attrName>
                                        </p:attrNameLst>
                                      </p:cBhvr>
                                      <p:to>
                                        <p:strVal val="visible"/>
                                      </p:to>
                                    </p:set>
                                  </p:childTnLst>
                                  <p:subTnLst>
                                    <p:set>
                                      <p:cBhvr override="childStyle">
                                        <p:cTn dur="1" fill="hold" display="0" masterRel="nextClick" afterEffect="1"/>
                                        <p:tgtEl>
                                          <p:spTgt spid="95"/>
                                        </p:tgtEl>
                                        <p:attrNameLst>
                                          <p:attrName>style.visibility</p:attrName>
                                        </p:attrNameLst>
                                      </p:cBhvr>
                                      <p:to>
                                        <p:strVal val="hidden"/>
                                      </p:to>
                                    </p:set>
                                  </p:subTnLst>
                                </p:cTn>
                              </p:par>
                              <p:par>
                                <p:cTn id="23" presetID="1" presetClass="entr" presetSubtype="0" fill="hold" grpId="0" nodeType="withEffect">
                                  <p:stCondLst>
                                    <p:cond delay="0"/>
                                  </p:stCondLst>
                                  <p:childTnLst>
                                    <p:set>
                                      <p:cBhvr>
                                        <p:cTn id="24" dur="1" fill="hold">
                                          <p:stCondLst>
                                            <p:cond delay="0"/>
                                          </p:stCondLst>
                                        </p:cTn>
                                        <p:tgtEl>
                                          <p:spTgt spid="91"/>
                                        </p:tgtEl>
                                        <p:attrNameLst>
                                          <p:attrName>style.visibility</p:attrName>
                                        </p:attrNameLst>
                                      </p:cBhvr>
                                      <p:to>
                                        <p:strVal val="visible"/>
                                      </p:to>
                                    </p:set>
                                  </p:childTnLst>
                                  <p:subTnLst>
                                    <p:set>
                                      <p:cBhvr override="childStyle">
                                        <p:cTn dur="1" fill="hold" display="0" masterRel="nextClick" afterEffect="1"/>
                                        <p:tgtEl>
                                          <p:spTgt spid="91"/>
                                        </p:tgtEl>
                                        <p:attrNameLst>
                                          <p:attrName>style.visibility</p:attrName>
                                        </p:attrNameLst>
                                      </p:cBhvr>
                                      <p:to>
                                        <p:strVal val="hidden"/>
                                      </p:to>
                                    </p:set>
                                  </p:sub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0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91" grpId="0" animBg="1"/>
      <p:bldP spid="93" grpId="0" animBg="1"/>
      <p:bldP spid="94" grpId="0" animBg="1"/>
      <p:bldP spid="95" grpId="0" animBg="1"/>
      <p:bldP spid="10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114" y="215673"/>
            <a:ext cx="2146852" cy="772987"/>
          </a:xfrm>
        </p:spPr>
        <p:txBody>
          <a:bodyPr/>
          <a:lstStyle/>
          <a:p>
            <a:r>
              <a:rPr lang="en-US" dirty="0"/>
              <a:t>Working flow</a:t>
            </a:r>
          </a:p>
        </p:txBody>
      </p:sp>
      <p:sp>
        <p:nvSpPr>
          <p:cNvPr id="4" name="Slide Number Placeholder 3"/>
          <p:cNvSpPr>
            <a:spLocks noGrp="1"/>
          </p:cNvSpPr>
          <p:nvPr>
            <p:ph type="sldNum" sz="quarter" idx="12"/>
          </p:nvPr>
        </p:nvSpPr>
        <p:spPr/>
        <p:txBody>
          <a:bodyPr/>
          <a:lstStyle/>
          <a:p>
            <a:fld id="{9DA039C4-C5F2-1743-BB7A-5D831266C61E}" type="slidenum">
              <a:rPr lang="en-US" smtClean="0"/>
              <a:t>13</a:t>
            </a:fld>
            <a:endParaRPr lang="en-US"/>
          </a:p>
        </p:txBody>
      </p:sp>
      <p:pic>
        <p:nvPicPr>
          <p:cNvPr id="6" name="Picture 5" descr="Screenshot 2017-02-20 13.56.3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4504" y="96610"/>
            <a:ext cx="2146165" cy="4950279"/>
          </a:xfrm>
          <a:prstGeom prst="rect">
            <a:avLst/>
          </a:prstGeom>
        </p:spPr>
      </p:pic>
    </p:spTree>
    <p:extLst>
      <p:ext uri="{BB962C8B-B14F-4D97-AF65-F5344CB8AC3E}">
        <p14:creationId xmlns:p14="http://schemas.microsoft.com/office/powerpoint/2010/main" val="21774053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flipV="1">
            <a:off x="2531533" y="235059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normAutofit/>
          </a:bodyPr>
          <a:lstStyle/>
          <a:p>
            <a:r>
              <a:rPr lang="en-US" sz="3200" dirty="0"/>
              <a:t>Alignment issues</a:t>
            </a:r>
          </a:p>
        </p:txBody>
      </p:sp>
      <p:sp>
        <p:nvSpPr>
          <p:cNvPr id="3" name="Content Placeholder 2"/>
          <p:cNvSpPr>
            <a:spLocks noGrp="1"/>
          </p:cNvSpPr>
          <p:nvPr>
            <p:ph idx="1"/>
          </p:nvPr>
        </p:nvSpPr>
        <p:spPr>
          <a:xfrm>
            <a:off x="1274233" y="871850"/>
            <a:ext cx="6951133" cy="4169257"/>
          </a:xfrm>
        </p:spPr>
        <p:txBody>
          <a:bodyPr>
            <a:normAutofit/>
          </a:bodyPr>
          <a:lstStyle/>
          <a:p>
            <a:r>
              <a:rPr lang="en-US" dirty="0"/>
              <a:t>Repeats</a:t>
            </a:r>
          </a:p>
          <a:p>
            <a:endParaRPr lang="en-US" dirty="0"/>
          </a:p>
          <a:p>
            <a:endParaRPr lang="en-US" dirty="0"/>
          </a:p>
          <a:p>
            <a:endParaRPr lang="en-US" dirty="0"/>
          </a:p>
          <a:p>
            <a:endParaRPr lang="en-US" dirty="0"/>
          </a:p>
          <a:p>
            <a:r>
              <a:rPr lang="en-US" dirty="0"/>
              <a:t>Sequencing errors</a:t>
            </a:r>
          </a:p>
          <a:p>
            <a:r>
              <a:rPr lang="en-US" dirty="0"/>
              <a:t>Polymorphisms (reference and sequenced sample)</a:t>
            </a:r>
          </a:p>
          <a:p>
            <a:r>
              <a:rPr lang="en-US" dirty="0"/>
              <a:t>Quality of reference genomes (</a:t>
            </a:r>
            <a:r>
              <a:rPr lang="en-US" dirty="0" err="1"/>
              <a:t>mis</a:t>
            </a:r>
            <a:r>
              <a:rPr lang="en-US" dirty="0"/>
              <a:t>-assembly and incomplete genome) </a:t>
            </a:r>
          </a:p>
        </p:txBody>
      </p:sp>
      <p:sp>
        <p:nvSpPr>
          <p:cNvPr id="4" name="Rectangle 3"/>
          <p:cNvSpPr/>
          <p:nvPr/>
        </p:nvSpPr>
        <p:spPr>
          <a:xfrm flipV="1">
            <a:off x="2717801" y="2350475"/>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flipV="1">
            <a:off x="5499100" y="2350473"/>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p:cNvCxnSpPr/>
          <p:nvPr/>
        </p:nvCxnSpPr>
        <p:spPr>
          <a:xfrm>
            <a:off x="4244041" y="1907142"/>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2971800" y="195794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4244040" y="195794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p:cNvSpPr txBox="1"/>
          <p:nvPr/>
        </p:nvSpPr>
        <p:spPr>
          <a:xfrm>
            <a:off x="3197563" y="1661609"/>
            <a:ext cx="702123" cy="369332"/>
          </a:xfrm>
          <a:prstGeom prst="rect">
            <a:avLst/>
          </a:prstGeom>
          <a:noFill/>
        </p:spPr>
        <p:txBody>
          <a:bodyPr wrap="none" rtlCol="0">
            <a:spAutoFit/>
          </a:bodyPr>
          <a:lstStyle/>
          <a:p>
            <a:r>
              <a:rPr lang="en-US" dirty="0"/>
              <a:t>reads</a:t>
            </a:r>
          </a:p>
        </p:txBody>
      </p:sp>
      <p:sp>
        <p:nvSpPr>
          <p:cNvPr id="24" name="TextBox 23"/>
          <p:cNvSpPr txBox="1"/>
          <p:nvPr/>
        </p:nvSpPr>
        <p:spPr>
          <a:xfrm>
            <a:off x="1910631" y="2214637"/>
            <a:ext cx="505267" cy="369332"/>
          </a:xfrm>
          <a:prstGeom prst="rect">
            <a:avLst/>
          </a:prstGeom>
          <a:noFill/>
        </p:spPr>
        <p:txBody>
          <a:bodyPr wrap="none" rtlCol="0">
            <a:spAutoFit/>
          </a:bodyPr>
          <a:lstStyle/>
          <a:p>
            <a:r>
              <a:rPr lang="en-US" dirty="0"/>
              <a:t>Ref</a:t>
            </a:r>
          </a:p>
        </p:txBody>
      </p:sp>
      <p:sp>
        <p:nvSpPr>
          <p:cNvPr id="5" name="Slide Number Placeholder 4"/>
          <p:cNvSpPr>
            <a:spLocks noGrp="1"/>
          </p:cNvSpPr>
          <p:nvPr>
            <p:ph type="sldNum" sz="quarter" idx="12"/>
          </p:nvPr>
        </p:nvSpPr>
        <p:spPr/>
        <p:txBody>
          <a:bodyPr/>
          <a:lstStyle/>
          <a:p>
            <a:fld id="{9DA039C4-C5F2-1743-BB7A-5D831266C61E}" type="slidenum">
              <a:rPr lang="en-US" smtClean="0"/>
              <a:t>14</a:t>
            </a:fld>
            <a:endParaRPr lang="en-US"/>
          </a:p>
        </p:txBody>
      </p:sp>
    </p:spTree>
    <p:extLst>
      <p:ext uri="{BB962C8B-B14F-4D97-AF65-F5344CB8AC3E}">
        <p14:creationId xmlns:p14="http://schemas.microsoft.com/office/powerpoint/2010/main" val="5600250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Solutions</a:t>
            </a:r>
          </a:p>
        </p:txBody>
      </p:sp>
      <p:sp>
        <p:nvSpPr>
          <p:cNvPr id="3" name="Content Placeholder 2"/>
          <p:cNvSpPr>
            <a:spLocks noGrp="1"/>
          </p:cNvSpPr>
          <p:nvPr>
            <p:ph idx="1"/>
          </p:nvPr>
        </p:nvSpPr>
        <p:spPr>
          <a:xfrm>
            <a:off x="389464" y="3812693"/>
            <a:ext cx="7035802" cy="562458"/>
          </a:xfrm>
        </p:spPr>
        <p:txBody>
          <a:bodyPr>
            <a:normAutofit/>
          </a:bodyPr>
          <a:lstStyle/>
          <a:p>
            <a:r>
              <a:rPr lang="en-US" dirty="0"/>
              <a:t>Tolerance of mismatches or gaps for each alignment</a:t>
            </a:r>
          </a:p>
        </p:txBody>
      </p:sp>
      <p:sp>
        <p:nvSpPr>
          <p:cNvPr id="5" name="Content Placeholder 2"/>
          <p:cNvSpPr txBox="1">
            <a:spLocks/>
          </p:cNvSpPr>
          <p:nvPr/>
        </p:nvSpPr>
        <p:spPr>
          <a:xfrm>
            <a:off x="389465" y="2038076"/>
            <a:ext cx="4538133" cy="457474"/>
          </a:xfrm>
          <a:prstGeom prst="rect">
            <a:avLst/>
          </a:prstGeom>
        </p:spPr>
        <p:txBody>
          <a:bodyPr vert="horz" lIns="91440" tIns="45720" rIns="91440" bIns="45720" rtlCol="0">
            <a:normAutofit fontScale="92500"/>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Longer reads or Paired-end reads</a:t>
            </a:r>
          </a:p>
        </p:txBody>
      </p:sp>
      <p:sp>
        <p:nvSpPr>
          <p:cNvPr id="7" name="Content Placeholder 2"/>
          <p:cNvSpPr txBox="1">
            <a:spLocks/>
          </p:cNvSpPr>
          <p:nvPr/>
        </p:nvSpPr>
        <p:spPr>
          <a:xfrm>
            <a:off x="389465" y="217605"/>
            <a:ext cx="4538133" cy="457474"/>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Unique mapped reads</a:t>
            </a:r>
          </a:p>
        </p:txBody>
      </p:sp>
      <p:sp>
        <p:nvSpPr>
          <p:cNvPr id="8" name="Rectangle 7"/>
          <p:cNvSpPr/>
          <p:nvPr/>
        </p:nvSpPr>
        <p:spPr>
          <a:xfrm flipV="1">
            <a:off x="1210732" y="1447538"/>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flipV="1">
            <a:off x="1515534" y="144741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ectangle 9"/>
          <p:cNvSpPr/>
          <p:nvPr/>
        </p:nvSpPr>
        <p:spPr>
          <a:xfrm flipV="1">
            <a:off x="4207933" y="1447418"/>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1" name="Straight Connector 10"/>
          <p:cNvCxnSpPr/>
          <p:nvPr/>
        </p:nvCxnSpPr>
        <p:spPr>
          <a:xfrm>
            <a:off x="5566541" y="1021648"/>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12" name="Straight Connector 11"/>
          <p:cNvCxnSpPr/>
          <p:nvPr/>
        </p:nvCxnSpPr>
        <p:spPr>
          <a:xfrm>
            <a:off x="2923240" y="1004085"/>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p:cNvSpPr/>
          <p:nvPr/>
        </p:nvSpPr>
        <p:spPr>
          <a:xfrm>
            <a:off x="1650999" y="1054886"/>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p:cNvSpPr/>
          <p:nvPr/>
        </p:nvSpPr>
        <p:spPr>
          <a:xfrm flipH="1">
            <a:off x="2923239" y="1054886"/>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TextBox 14"/>
          <p:cNvSpPr txBox="1"/>
          <p:nvPr/>
        </p:nvSpPr>
        <p:spPr>
          <a:xfrm>
            <a:off x="1876762" y="758552"/>
            <a:ext cx="702123" cy="369332"/>
          </a:xfrm>
          <a:prstGeom prst="rect">
            <a:avLst/>
          </a:prstGeom>
          <a:noFill/>
        </p:spPr>
        <p:txBody>
          <a:bodyPr wrap="none" rtlCol="0">
            <a:spAutoFit/>
          </a:bodyPr>
          <a:lstStyle/>
          <a:p>
            <a:r>
              <a:rPr lang="en-US" dirty="0"/>
              <a:t>reads</a:t>
            </a:r>
          </a:p>
        </p:txBody>
      </p:sp>
      <p:sp>
        <p:nvSpPr>
          <p:cNvPr id="16" name="Parallelogram 15"/>
          <p:cNvSpPr/>
          <p:nvPr/>
        </p:nvSpPr>
        <p:spPr>
          <a:xfrm flipH="1">
            <a:off x="5566827" y="1055515"/>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ectangle 16"/>
          <p:cNvSpPr/>
          <p:nvPr/>
        </p:nvSpPr>
        <p:spPr>
          <a:xfrm flipV="1">
            <a:off x="5566827" y="1444734"/>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5647266" y="630608"/>
            <a:ext cx="364202" cy="369332"/>
          </a:xfrm>
          <a:prstGeom prst="rect">
            <a:avLst/>
          </a:prstGeom>
          <a:noFill/>
        </p:spPr>
        <p:txBody>
          <a:bodyPr wrap="none" rtlCol="0">
            <a:spAutoFit/>
          </a:bodyPr>
          <a:lstStyle/>
          <a:p>
            <a:r>
              <a:rPr lang="en-US" dirty="0">
                <a:solidFill>
                  <a:srgbClr val="008000"/>
                </a:solidFill>
                <a:latin typeface="Zapf Dingbats"/>
                <a:ea typeface="Zapf Dingbats"/>
                <a:cs typeface="Zapf Dingbats"/>
                <a:sym typeface="Zapf Dingbats"/>
              </a:rPr>
              <a:t>✓</a:t>
            </a:r>
            <a:endParaRPr lang="en-US" dirty="0">
              <a:solidFill>
                <a:srgbClr val="008000"/>
              </a:solidFill>
            </a:endParaRPr>
          </a:p>
        </p:txBody>
      </p:sp>
      <p:sp>
        <p:nvSpPr>
          <p:cNvPr id="19" name="TextBox 18"/>
          <p:cNvSpPr txBox="1"/>
          <p:nvPr/>
        </p:nvSpPr>
        <p:spPr>
          <a:xfrm>
            <a:off x="3049643" y="630608"/>
            <a:ext cx="373820" cy="369332"/>
          </a:xfrm>
          <a:prstGeom prst="rect">
            <a:avLst/>
          </a:prstGeom>
          <a:noFill/>
        </p:spPr>
        <p:txBody>
          <a:bodyPr wrap="none" rtlCol="0">
            <a:spAutoFit/>
          </a:bodyPr>
          <a:lstStyle/>
          <a:p>
            <a:r>
              <a:rPr lang="en-US" dirty="0">
                <a:solidFill>
                  <a:srgbClr val="FF0000"/>
                </a:solidFill>
                <a:latin typeface="Zapf Dingbats"/>
                <a:ea typeface="Zapf Dingbats"/>
                <a:cs typeface="Zapf Dingbats"/>
                <a:sym typeface="Zapf Dingbats"/>
              </a:rPr>
              <a:t>✗</a:t>
            </a:r>
            <a:endParaRPr lang="en-US" dirty="0">
              <a:solidFill>
                <a:srgbClr val="FF0000"/>
              </a:solidFill>
            </a:endParaRPr>
          </a:p>
        </p:txBody>
      </p:sp>
      <p:sp>
        <p:nvSpPr>
          <p:cNvPr id="20" name="TextBox 19"/>
          <p:cNvSpPr txBox="1"/>
          <p:nvPr/>
        </p:nvSpPr>
        <p:spPr>
          <a:xfrm>
            <a:off x="589830" y="1311580"/>
            <a:ext cx="505267" cy="369332"/>
          </a:xfrm>
          <a:prstGeom prst="rect">
            <a:avLst/>
          </a:prstGeom>
          <a:noFill/>
        </p:spPr>
        <p:txBody>
          <a:bodyPr wrap="none" rtlCol="0">
            <a:spAutoFit/>
          </a:bodyPr>
          <a:lstStyle/>
          <a:p>
            <a:r>
              <a:rPr lang="en-US" dirty="0"/>
              <a:t>Ref</a:t>
            </a:r>
          </a:p>
        </p:txBody>
      </p:sp>
      <p:grpSp>
        <p:nvGrpSpPr>
          <p:cNvPr id="57" name="Group 56"/>
          <p:cNvGrpSpPr/>
          <p:nvPr/>
        </p:nvGrpSpPr>
        <p:grpSpPr>
          <a:xfrm>
            <a:off x="528440" y="2510293"/>
            <a:ext cx="7032293" cy="974010"/>
            <a:chOff x="528439" y="3367543"/>
            <a:chExt cx="7032293" cy="974010"/>
          </a:xfrm>
        </p:grpSpPr>
        <p:sp>
          <p:nvSpPr>
            <p:cNvPr id="21" name="Rectangle 20"/>
            <p:cNvSpPr/>
            <p:nvPr/>
          </p:nvSpPr>
          <p:spPr>
            <a:xfrm flipV="1">
              <a:off x="1346198" y="4108179"/>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 name="Rectangle 21"/>
            <p:cNvSpPr/>
            <p:nvPr/>
          </p:nvSpPr>
          <p:spPr>
            <a:xfrm flipV="1">
              <a:off x="1650999" y="4108058"/>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Rectangle 22"/>
            <p:cNvSpPr/>
            <p:nvPr/>
          </p:nvSpPr>
          <p:spPr>
            <a:xfrm flipV="1">
              <a:off x="4343399" y="4108059"/>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5" name="Straight Connector 24"/>
            <p:cNvCxnSpPr/>
            <p:nvPr/>
          </p:nvCxnSpPr>
          <p:spPr>
            <a:xfrm>
              <a:off x="1792091" y="3654929"/>
              <a:ext cx="922259"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6" name="Parallelogram 25"/>
            <p:cNvSpPr/>
            <p:nvPr/>
          </p:nvSpPr>
          <p:spPr>
            <a:xfrm>
              <a:off x="1792091" y="3707059"/>
              <a:ext cx="123165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TextBox 27"/>
            <p:cNvSpPr txBox="1"/>
            <p:nvPr/>
          </p:nvSpPr>
          <p:spPr>
            <a:xfrm>
              <a:off x="528439" y="3419193"/>
              <a:ext cx="702123" cy="369332"/>
            </a:xfrm>
            <a:prstGeom prst="rect">
              <a:avLst/>
            </a:prstGeom>
            <a:noFill/>
          </p:spPr>
          <p:txBody>
            <a:bodyPr wrap="none" rtlCol="0">
              <a:spAutoFit/>
            </a:bodyPr>
            <a:lstStyle/>
            <a:p>
              <a:r>
                <a:rPr lang="en-US" dirty="0"/>
                <a:t>reads</a:t>
              </a:r>
            </a:p>
          </p:txBody>
        </p:sp>
        <p:sp>
          <p:nvSpPr>
            <p:cNvPr id="31" name="TextBox 30"/>
            <p:cNvSpPr txBox="1"/>
            <p:nvPr/>
          </p:nvSpPr>
          <p:spPr>
            <a:xfrm>
              <a:off x="725295" y="3972221"/>
              <a:ext cx="505267" cy="369332"/>
            </a:xfrm>
            <a:prstGeom prst="rect">
              <a:avLst/>
            </a:prstGeom>
            <a:noFill/>
          </p:spPr>
          <p:txBody>
            <a:bodyPr wrap="none" rtlCol="0">
              <a:spAutoFit/>
            </a:bodyPr>
            <a:lstStyle/>
            <a:p>
              <a:r>
                <a:rPr lang="en-US" dirty="0"/>
                <a:t>Ref</a:t>
              </a:r>
            </a:p>
          </p:txBody>
        </p:sp>
        <p:cxnSp>
          <p:nvCxnSpPr>
            <p:cNvPr id="35" name="Straight Connector 34"/>
            <p:cNvCxnSpPr/>
            <p:nvPr/>
          </p:nvCxnSpPr>
          <p:spPr>
            <a:xfrm>
              <a:off x="2714350"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4416755" y="3654929"/>
              <a:ext cx="510842"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5159889" y="3654929"/>
              <a:ext cx="97543" cy="133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5257432" y="3654929"/>
              <a:ext cx="309395" cy="0"/>
            </a:xfrm>
            <a:prstGeom prst="line">
              <a:avLst/>
            </a:prstGeom>
            <a:ln w="57150" cmpd="sng">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43" name="TextBox 42"/>
            <p:cNvSpPr txBox="1"/>
            <p:nvPr/>
          </p:nvSpPr>
          <p:spPr>
            <a:xfrm>
              <a:off x="4868327" y="3367543"/>
              <a:ext cx="361748" cy="400110"/>
            </a:xfrm>
            <a:prstGeom prst="rect">
              <a:avLst/>
            </a:prstGeom>
            <a:noFill/>
          </p:spPr>
          <p:txBody>
            <a:bodyPr wrap="none" rtlCol="0">
              <a:spAutoFit/>
            </a:bodyPr>
            <a:lstStyle/>
            <a:p>
              <a:r>
                <a:rPr lang="en-US" sz="2000" dirty="0"/>
                <a:t>…</a:t>
              </a:r>
            </a:p>
          </p:txBody>
        </p:sp>
        <p:sp>
          <p:nvSpPr>
            <p:cNvPr id="44" name="Parallelogram 43"/>
            <p:cNvSpPr/>
            <p:nvPr/>
          </p:nvSpPr>
          <p:spPr>
            <a:xfrm>
              <a:off x="4416755" y="3708426"/>
              <a:ext cx="51084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Parallelogram 44"/>
            <p:cNvSpPr/>
            <p:nvPr/>
          </p:nvSpPr>
          <p:spPr>
            <a:xfrm>
              <a:off x="5159889" y="3707059"/>
              <a:ext cx="406652"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cxnSp>
        <p:nvCxnSpPr>
          <p:cNvPr id="47" name="Straight Connector 46"/>
          <p:cNvCxnSpPr/>
          <p:nvPr/>
        </p:nvCxnSpPr>
        <p:spPr>
          <a:xfrm>
            <a:off x="347297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365198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9" name="Straight Connector 48"/>
          <p:cNvCxnSpPr/>
          <p:nvPr/>
        </p:nvCxnSpPr>
        <p:spPr>
          <a:xfrm>
            <a:off x="3393140"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0" name="Straight Connector 49"/>
          <p:cNvCxnSpPr/>
          <p:nvPr/>
        </p:nvCxnSpPr>
        <p:spPr>
          <a:xfrm>
            <a:off x="3741490"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1" name="Straight Connector 50"/>
          <p:cNvCxnSpPr/>
          <p:nvPr/>
        </p:nvCxnSpPr>
        <p:spPr>
          <a:xfrm>
            <a:off x="383099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2" name="Straight Connector 51"/>
          <p:cNvCxnSpPr/>
          <p:nvPr/>
        </p:nvCxnSpPr>
        <p:spPr>
          <a:xfrm>
            <a:off x="4010005"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3" name="Straight Connector 52"/>
          <p:cNvCxnSpPr/>
          <p:nvPr/>
        </p:nvCxnSpPr>
        <p:spPr>
          <a:xfrm>
            <a:off x="3920500"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4099512" y="4502150"/>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3345975" y="4459811"/>
            <a:ext cx="812800" cy="0"/>
          </a:xfrm>
          <a:prstGeom prst="line">
            <a:avLst/>
          </a:prstGeom>
          <a:ln w="57150"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56" name="Rectangle 55"/>
          <p:cNvSpPr/>
          <p:nvPr/>
        </p:nvSpPr>
        <p:spPr>
          <a:xfrm flipV="1">
            <a:off x="1246243" y="4698731"/>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9DA039C4-C5F2-1743-BB7A-5D831266C61E}" type="slidenum">
              <a:rPr lang="en-US" smtClean="0"/>
              <a:t>15</a:t>
            </a:fld>
            <a:endParaRPr lang="en-US"/>
          </a:p>
        </p:txBody>
      </p:sp>
    </p:spTree>
    <p:extLst>
      <p:ext uri="{BB962C8B-B14F-4D97-AF65-F5344CB8AC3E}">
        <p14:creationId xmlns:p14="http://schemas.microsoft.com/office/powerpoint/2010/main" val="164560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0"/>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3"/>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8" grpId="0"/>
      <p:bldP spid="19" grpId="0"/>
      <p:bldP spid="5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661"/>
            <a:ext cx="8229600" cy="743976"/>
          </a:xfrm>
        </p:spPr>
        <p:txBody>
          <a:bodyPr/>
          <a:lstStyle/>
          <a:p>
            <a:r>
              <a:rPr lang="en-US" dirty="0"/>
              <a:t>BWA: a short-read aligner</a:t>
            </a:r>
          </a:p>
        </p:txBody>
      </p:sp>
      <p:sp>
        <p:nvSpPr>
          <p:cNvPr id="3" name="Content Placeholder 2"/>
          <p:cNvSpPr>
            <a:spLocks noGrp="1"/>
          </p:cNvSpPr>
          <p:nvPr>
            <p:ph idx="1"/>
          </p:nvPr>
        </p:nvSpPr>
        <p:spPr>
          <a:xfrm>
            <a:off x="457200" y="935715"/>
            <a:ext cx="8229600" cy="3831548"/>
          </a:xfrm>
        </p:spPr>
        <p:txBody>
          <a:bodyPr>
            <a:normAutofit/>
          </a:bodyPr>
          <a:lstStyle/>
          <a:p>
            <a:pPr>
              <a:lnSpc>
                <a:spcPct val="120000"/>
              </a:lnSpc>
            </a:pPr>
            <a:r>
              <a:rPr lang="en-US" dirty="0"/>
              <a:t>BWA is a software package for mapping low-divergent sequences against a large reference genome.</a:t>
            </a:r>
          </a:p>
          <a:p>
            <a:pPr>
              <a:lnSpc>
                <a:spcPct val="120000"/>
              </a:lnSpc>
            </a:pPr>
            <a:r>
              <a:rPr lang="en-US" dirty="0"/>
              <a:t>Three algorithms: B</a:t>
            </a:r>
            <a:r>
              <a:rPr lang="en-US" u="sng" dirty="0"/>
              <a:t>WA-backtrack</a:t>
            </a:r>
            <a:r>
              <a:rPr lang="en-US" dirty="0"/>
              <a:t>, </a:t>
            </a:r>
            <a:r>
              <a:rPr lang="en-US" u="sng" dirty="0"/>
              <a:t>BWA-SW</a:t>
            </a:r>
            <a:r>
              <a:rPr lang="en-US" dirty="0"/>
              <a:t> and </a:t>
            </a:r>
            <a:r>
              <a:rPr lang="en-US" u="sng" dirty="0"/>
              <a:t>BWA-MEM</a:t>
            </a:r>
            <a:r>
              <a:rPr lang="en-US" dirty="0"/>
              <a:t>.</a:t>
            </a:r>
          </a:p>
          <a:p>
            <a:pPr>
              <a:lnSpc>
                <a:spcPct val="120000"/>
              </a:lnSpc>
            </a:pPr>
            <a:r>
              <a:rPr lang="en-US" dirty="0"/>
              <a:t>BWA-backtrack is designed for </a:t>
            </a:r>
            <a:r>
              <a:rPr lang="en-US" dirty="0" err="1"/>
              <a:t>Illumina</a:t>
            </a:r>
            <a:r>
              <a:rPr lang="en-US" dirty="0"/>
              <a:t> sequence reads up to 100bp, while BWA-SW and BWA-MEM are for longer sequences ranged from 70bp to 1Mbp. </a:t>
            </a:r>
          </a:p>
          <a:p>
            <a:pPr>
              <a:lnSpc>
                <a:spcPct val="120000"/>
              </a:lnSpc>
            </a:pPr>
            <a:r>
              <a:rPr lang="en-US" b="1" dirty="0">
                <a:solidFill>
                  <a:srgbClr val="FF0000"/>
                </a:solidFill>
              </a:rPr>
              <a:t>BWA-MEM</a:t>
            </a:r>
            <a:r>
              <a:rPr lang="en-US" dirty="0"/>
              <a:t> is generally recommended for high-quality queries as it is faster and more accurate.</a:t>
            </a:r>
          </a:p>
        </p:txBody>
      </p:sp>
      <p:sp>
        <p:nvSpPr>
          <p:cNvPr id="4" name="Slide Number Placeholder 3"/>
          <p:cNvSpPr>
            <a:spLocks noGrp="1"/>
          </p:cNvSpPr>
          <p:nvPr>
            <p:ph type="sldNum" sz="quarter" idx="12"/>
          </p:nvPr>
        </p:nvSpPr>
        <p:spPr/>
        <p:txBody>
          <a:bodyPr/>
          <a:lstStyle/>
          <a:p>
            <a:fld id="{9DA039C4-C5F2-1743-BB7A-5D831266C61E}" type="slidenum">
              <a:rPr lang="en-US" smtClean="0"/>
              <a:t>16</a:t>
            </a:fld>
            <a:endParaRPr lang="en-US"/>
          </a:p>
        </p:txBody>
      </p:sp>
    </p:spTree>
    <p:extLst>
      <p:ext uri="{BB962C8B-B14F-4D97-AF65-F5344CB8AC3E}">
        <p14:creationId xmlns:p14="http://schemas.microsoft.com/office/powerpoint/2010/main" val="2264261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Footer Placeholder 3"/>
          <p:cNvSpPr>
            <a:spLocks noGrp="1"/>
          </p:cNvSpPr>
          <p:nvPr>
            <p:ph type="ftr" idx="10"/>
          </p:nvPr>
        </p:nvSpPr>
        <p:spPr>
          <a:xfrm>
            <a:off x="260425" y="5395285"/>
            <a:ext cx="5245227" cy="283029"/>
          </a:xfrm>
          <a:prstGeom prst="rect">
            <a:avLst/>
          </a:prstGeom>
          <a:no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200" i="1" dirty="0">
                <a:solidFill>
                  <a:srgbClr val="333333"/>
                </a:solidFill>
              </a:rPr>
              <a:t>Bioinformatics</a:t>
            </a:r>
            <a:r>
              <a:rPr lang="en-US" altLang="en-US" sz="1200" dirty="0">
                <a:solidFill>
                  <a:srgbClr val="333333"/>
                </a:solidFill>
              </a:rPr>
              <a:t>, 34:3094–3100, </a:t>
            </a:r>
            <a:r>
              <a:rPr lang="en-US" altLang="en-US" sz="1200" dirty="0">
                <a:solidFill>
                  <a:srgbClr val="333333"/>
                </a:solidFill>
                <a:hlinkClick r:id="rId3"/>
              </a:rPr>
              <a:t>https://doi.org/10.1093/bioinformatics/bty191</a:t>
            </a:r>
            <a:endParaRPr lang="en-US" altLang="en-US" sz="1200" dirty="0">
              <a:solidFill>
                <a:srgbClr val="333333"/>
              </a:solidFill>
            </a:endParaRPr>
          </a:p>
        </p:txBody>
      </p:sp>
      <p:pic>
        <p:nvPicPr>
          <p:cNvPr id="5125" name="New picture"/>
          <p:cNvPicPr/>
          <p:nvPr/>
        </p:nvPicPr>
        <p:blipFill>
          <a:blip r:embed="rId4"/>
          <a:stretch>
            <a:fillRect/>
          </a:stretch>
        </p:blipFill>
        <p:spPr>
          <a:xfrm>
            <a:off x="484065" y="1106344"/>
            <a:ext cx="8328707" cy="3921727"/>
          </a:xfrm>
          <a:prstGeom prst="rect">
            <a:avLst/>
          </a:prstGeom>
        </p:spPr>
      </p:pic>
      <p:sp>
        <p:nvSpPr>
          <p:cNvPr id="3" name="Title 2">
            <a:extLst>
              <a:ext uri="{FF2B5EF4-FFF2-40B4-BE49-F238E27FC236}">
                <a16:creationId xmlns:a16="http://schemas.microsoft.com/office/drawing/2014/main" id="{4BCEF940-0BCF-7244-AD1E-B7E1351C9921}"/>
              </a:ext>
            </a:extLst>
          </p:cNvPr>
          <p:cNvSpPr>
            <a:spLocks noGrp="1"/>
          </p:cNvSpPr>
          <p:nvPr>
            <p:ph type="title"/>
          </p:nvPr>
        </p:nvSpPr>
        <p:spPr>
          <a:xfrm>
            <a:off x="421282" y="75776"/>
            <a:ext cx="8229600" cy="772987"/>
          </a:xfrm>
        </p:spPr>
        <p:txBody>
          <a:bodyPr>
            <a:normAutofit/>
          </a:bodyPr>
          <a:lstStyle/>
          <a:p>
            <a:r>
              <a:rPr lang="en-US" altLang="en-US" sz="3200" dirty="0"/>
              <a:t>bwa, bowtie2, minimap2</a:t>
            </a:r>
            <a:endParaRPr lang="en-US" sz="3200" dirty="0"/>
          </a:p>
        </p:txBody>
      </p:sp>
      <p:sp>
        <p:nvSpPr>
          <p:cNvPr id="2" name="TextBox 1">
            <a:extLst>
              <a:ext uri="{FF2B5EF4-FFF2-40B4-BE49-F238E27FC236}">
                <a16:creationId xmlns:a16="http://schemas.microsoft.com/office/drawing/2014/main" id="{A0A92600-2896-8749-8CED-51B46D36791F}"/>
              </a:ext>
            </a:extLst>
          </p:cNvPr>
          <p:cNvSpPr txBox="1"/>
          <p:nvPr/>
        </p:nvSpPr>
        <p:spPr>
          <a:xfrm>
            <a:off x="5522618" y="846709"/>
            <a:ext cx="3211457" cy="369332"/>
          </a:xfrm>
          <a:prstGeom prst="rect">
            <a:avLst/>
          </a:prstGeom>
          <a:noFill/>
        </p:spPr>
        <p:txBody>
          <a:bodyPr wrap="none" rtlCol="0">
            <a:spAutoFit/>
          </a:bodyPr>
          <a:lstStyle/>
          <a:p>
            <a:r>
              <a:rPr lang="en-US" dirty="0"/>
              <a:t>Short-read alignment evaluation</a:t>
            </a:r>
          </a:p>
        </p:txBody>
      </p:sp>
      <p:sp>
        <p:nvSpPr>
          <p:cNvPr id="6" name="TextBox 5">
            <a:extLst>
              <a:ext uri="{FF2B5EF4-FFF2-40B4-BE49-F238E27FC236}">
                <a16:creationId xmlns:a16="http://schemas.microsoft.com/office/drawing/2014/main" id="{C5B3E6D7-0C32-E945-A321-A0483124C5B5}"/>
              </a:ext>
            </a:extLst>
          </p:cNvPr>
          <p:cNvSpPr txBox="1"/>
          <p:nvPr/>
        </p:nvSpPr>
        <p:spPr>
          <a:xfrm>
            <a:off x="1275301" y="846709"/>
            <a:ext cx="3162469" cy="369332"/>
          </a:xfrm>
          <a:prstGeom prst="rect">
            <a:avLst/>
          </a:prstGeom>
          <a:noFill/>
        </p:spPr>
        <p:txBody>
          <a:bodyPr wrap="none" rtlCol="0">
            <a:spAutoFit/>
          </a:bodyPr>
          <a:lstStyle/>
          <a:p>
            <a:r>
              <a:rPr lang="en-US" dirty="0"/>
              <a:t>Long-read alignment evaluation</a:t>
            </a:r>
          </a:p>
        </p:txBody>
      </p:sp>
      <p:cxnSp>
        <p:nvCxnSpPr>
          <p:cNvPr id="5" name="Straight Connector 4">
            <a:extLst>
              <a:ext uri="{FF2B5EF4-FFF2-40B4-BE49-F238E27FC236}">
                <a16:creationId xmlns:a16="http://schemas.microsoft.com/office/drawing/2014/main" id="{A1A4D607-57B9-B641-B755-C26B74218479}"/>
              </a:ext>
            </a:extLst>
          </p:cNvPr>
          <p:cNvCxnSpPr/>
          <p:nvPr/>
        </p:nvCxnSpPr>
        <p:spPr>
          <a:xfrm>
            <a:off x="5632176" y="1860230"/>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9" name="Straight Connector 8">
            <a:extLst>
              <a:ext uri="{FF2B5EF4-FFF2-40B4-BE49-F238E27FC236}">
                <a16:creationId xmlns:a16="http://schemas.microsoft.com/office/drawing/2014/main" id="{516221BF-22FA-684F-83D9-A7ADF90E1BF2}"/>
              </a:ext>
            </a:extLst>
          </p:cNvPr>
          <p:cNvCxnSpPr/>
          <p:nvPr/>
        </p:nvCxnSpPr>
        <p:spPr>
          <a:xfrm>
            <a:off x="2604055" y="4170304"/>
            <a:ext cx="1762539" cy="0"/>
          </a:xfrm>
          <a:prstGeom prst="line">
            <a:avLst/>
          </a:prstGeom>
          <a:ln w="28575">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55269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7818"/>
            <a:ext cx="8229600" cy="704850"/>
          </a:xfrm>
        </p:spPr>
        <p:txBody>
          <a:bodyPr>
            <a:normAutofit/>
          </a:bodyPr>
          <a:lstStyle/>
          <a:p>
            <a:r>
              <a:rPr lang="en-US" dirty="0"/>
              <a:t>Align queries (reads) to the reference with BWA-MEM</a:t>
            </a:r>
          </a:p>
        </p:txBody>
      </p:sp>
      <p:sp>
        <p:nvSpPr>
          <p:cNvPr id="3" name="Content Placeholder 2"/>
          <p:cNvSpPr>
            <a:spLocks noGrp="1"/>
          </p:cNvSpPr>
          <p:nvPr>
            <p:ph idx="1"/>
          </p:nvPr>
        </p:nvSpPr>
        <p:spPr>
          <a:xfrm>
            <a:off x="457200" y="1846021"/>
            <a:ext cx="8398934" cy="1451458"/>
          </a:xfrm>
        </p:spPr>
        <p:txBody>
          <a:bodyPr>
            <a:normAutofit/>
          </a:bodyPr>
          <a:lstStyle/>
          <a:p>
            <a:r>
              <a:rPr lang="en-US" dirty="0"/>
              <a:t>Alignment using “</a:t>
            </a:r>
            <a:r>
              <a:rPr lang="en-US" dirty="0" err="1"/>
              <a:t>mem</a:t>
            </a:r>
            <a:r>
              <a:rPr lang="en-US" dirty="0"/>
              <a:t>”</a:t>
            </a: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solidFill>
                  <a:schemeClr val="accent2">
                    <a:lumMod val="75000"/>
                  </a:schemeClr>
                </a:solidFill>
                <a:latin typeface="Courier New"/>
                <a:cs typeface="Courier New"/>
              </a:rPr>
              <a:t>ref.fa</a:t>
            </a:r>
            <a:r>
              <a:rPr lang="en-US" dirty="0">
                <a:solidFill>
                  <a:schemeClr val="accent2">
                    <a:lumMod val="75000"/>
                  </a:schemeClr>
                </a:solidFill>
                <a:latin typeface="Courier New"/>
                <a:cs typeface="Courier New"/>
              </a:rPr>
              <a:t> </a:t>
            </a:r>
            <a:r>
              <a:rPr lang="en-US" dirty="0" err="1">
                <a:latin typeface="Courier New"/>
                <a:cs typeface="Courier New"/>
              </a:rPr>
              <a:t>reads.fq</a:t>
            </a:r>
            <a:r>
              <a:rPr lang="en-US" dirty="0">
                <a:latin typeface="Courier New"/>
                <a:cs typeface="Courier New"/>
              </a:rPr>
              <a:t> &gt; </a:t>
            </a:r>
            <a:r>
              <a:rPr lang="en-US" dirty="0" err="1">
                <a:latin typeface="Courier New"/>
                <a:cs typeface="Courier New"/>
              </a:rPr>
              <a:t>se.sam</a:t>
            </a:r>
            <a:endParaRPr lang="en-US" dirty="0">
              <a:latin typeface="Courier New"/>
              <a:cs typeface="Courier New"/>
            </a:endParaRPr>
          </a:p>
          <a:p>
            <a:pPr marL="0" indent="0">
              <a:buNone/>
            </a:pPr>
            <a:r>
              <a:rPr lang="en-US" dirty="0" err="1">
                <a:latin typeface="Courier New"/>
                <a:cs typeface="Courier New"/>
              </a:rPr>
              <a:t>bwa</a:t>
            </a:r>
            <a:r>
              <a:rPr lang="en-US" dirty="0">
                <a:latin typeface="Courier New"/>
                <a:cs typeface="Courier New"/>
              </a:rPr>
              <a:t> </a:t>
            </a:r>
            <a:r>
              <a:rPr lang="en-US" dirty="0" err="1">
                <a:latin typeface="Courier New"/>
                <a:cs typeface="Courier New"/>
              </a:rPr>
              <a:t>mem</a:t>
            </a:r>
            <a:r>
              <a:rPr lang="en-US" dirty="0">
                <a:latin typeface="Courier New"/>
                <a:cs typeface="Courier New"/>
              </a:rPr>
              <a:t> </a:t>
            </a:r>
            <a:r>
              <a:rPr lang="en-US" dirty="0" err="1">
                <a:solidFill>
                  <a:schemeClr val="accent2">
                    <a:lumMod val="75000"/>
                  </a:schemeClr>
                </a:solidFill>
                <a:latin typeface="Courier New"/>
                <a:cs typeface="Courier New"/>
              </a:rPr>
              <a:t>ref.fa</a:t>
            </a:r>
            <a:r>
              <a:rPr lang="en-US" dirty="0">
                <a:solidFill>
                  <a:schemeClr val="accent2">
                    <a:lumMod val="75000"/>
                  </a:schemeClr>
                </a:solidFill>
                <a:latin typeface="Courier New"/>
                <a:cs typeface="Courier New"/>
              </a:rPr>
              <a:t> </a:t>
            </a:r>
            <a:r>
              <a:rPr lang="en-US" dirty="0">
                <a:latin typeface="Courier New"/>
                <a:cs typeface="Courier New"/>
              </a:rPr>
              <a:t>pair1.fq pair2.fq &gt; </a:t>
            </a:r>
            <a:r>
              <a:rPr lang="en-US" dirty="0" err="1">
                <a:latin typeface="Courier New"/>
                <a:cs typeface="Courier New"/>
              </a:rPr>
              <a:t>pe.sam</a:t>
            </a:r>
            <a:endParaRPr lang="en-US" dirty="0">
              <a:latin typeface="Courier New"/>
              <a:cs typeface="Courier New"/>
            </a:endParaRPr>
          </a:p>
          <a:p>
            <a:pPr marL="0" indent="0">
              <a:buNone/>
            </a:pPr>
            <a:endParaRPr lang="en-US" dirty="0">
              <a:latin typeface="Courier New"/>
              <a:cs typeface="Courier New"/>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18</a:t>
            </a:fld>
            <a:endParaRPr lang="en-US"/>
          </a:p>
        </p:txBody>
      </p:sp>
    </p:spTree>
    <p:extLst>
      <p:ext uri="{BB962C8B-B14F-4D97-AF65-F5344CB8AC3E}">
        <p14:creationId xmlns:p14="http://schemas.microsoft.com/office/powerpoint/2010/main" val="129192965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Build a BWA sequence index database</a:t>
            </a:r>
          </a:p>
        </p:txBody>
      </p:sp>
      <p:sp>
        <p:nvSpPr>
          <p:cNvPr id="3" name="Content Placeholder 2"/>
          <p:cNvSpPr>
            <a:spLocks noGrp="1"/>
          </p:cNvSpPr>
          <p:nvPr>
            <p:ph idx="1"/>
          </p:nvPr>
        </p:nvSpPr>
        <p:spPr>
          <a:xfrm>
            <a:off x="1404879" y="866772"/>
            <a:ext cx="5935134" cy="4070749"/>
          </a:xfrm>
        </p:spPr>
        <p:txBody>
          <a:bodyPr>
            <a:normAutofit lnSpcReduction="10000"/>
          </a:bodyPr>
          <a:lstStyle/>
          <a:p>
            <a:r>
              <a:rPr lang="en-US" dirty="0"/>
              <a:t>Index reference sequences</a:t>
            </a:r>
          </a:p>
          <a:p>
            <a:pPr marL="0" indent="0">
              <a:buNone/>
            </a:pPr>
            <a:r>
              <a:rPr lang="en-US" dirty="0" err="1">
                <a:latin typeface="Courier New"/>
                <a:cs typeface="Courier New"/>
              </a:rPr>
              <a:t>bwa</a:t>
            </a:r>
            <a:r>
              <a:rPr lang="en-US" dirty="0">
                <a:latin typeface="Courier New"/>
                <a:cs typeface="Courier New"/>
              </a:rPr>
              <a:t> index </a:t>
            </a:r>
            <a:r>
              <a:rPr lang="en-US" dirty="0" err="1">
                <a:latin typeface="Courier New"/>
                <a:cs typeface="Courier New"/>
              </a:rPr>
              <a:t>ref.fa</a:t>
            </a:r>
            <a:endParaRPr lang="en-US" dirty="0">
              <a:latin typeface="Courier New"/>
              <a:cs typeface="Courier New"/>
            </a:endParaRPr>
          </a:p>
          <a:p>
            <a:pPr marL="0" indent="0">
              <a:buNone/>
            </a:pPr>
            <a:r>
              <a:rPr lang="en-US" sz="2300" b="1" dirty="0">
                <a:cs typeface="Courier New"/>
              </a:rPr>
              <a:t>example</a:t>
            </a:r>
          </a:p>
          <a:p>
            <a:pPr marL="0" indent="0">
              <a:buNone/>
            </a:pPr>
            <a:r>
              <a:rPr lang="en-US" dirty="0" err="1">
                <a:latin typeface="Courier New"/>
                <a:cs typeface="Courier New"/>
              </a:rPr>
              <a:t>bwa</a:t>
            </a:r>
            <a:r>
              <a:rPr lang="en-US" dirty="0">
                <a:latin typeface="Courier New"/>
                <a:cs typeface="Courier New"/>
              </a:rPr>
              <a:t> index MG1655.fasta</a:t>
            </a:r>
          </a:p>
          <a:p>
            <a:pPr marL="0" indent="0">
              <a:buNone/>
            </a:pPr>
            <a:r>
              <a:rPr lang="en-US" dirty="0"/>
              <a:t>--------output-------------</a:t>
            </a:r>
          </a:p>
          <a:p>
            <a:pPr marL="0" indent="0">
              <a:buNone/>
            </a:pPr>
            <a:r>
              <a:rPr lang="en-US" dirty="0">
                <a:latin typeface="Courier New"/>
                <a:cs typeface="Courier New"/>
              </a:rPr>
              <a:t>MG1655.fasta.amb</a:t>
            </a:r>
          </a:p>
          <a:p>
            <a:pPr marL="0" indent="0">
              <a:buNone/>
            </a:pPr>
            <a:r>
              <a:rPr lang="en-US" dirty="0">
                <a:latin typeface="Courier New"/>
                <a:cs typeface="Courier New"/>
              </a:rPr>
              <a:t>MG1655.fasta.ann</a:t>
            </a:r>
          </a:p>
          <a:p>
            <a:pPr marL="0" indent="0">
              <a:buNone/>
            </a:pPr>
            <a:r>
              <a:rPr lang="en-US" b="1" dirty="0">
                <a:solidFill>
                  <a:schemeClr val="accent2">
                    <a:lumMod val="75000"/>
                  </a:schemeClr>
                </a:solidFill>
                <a:latin typeface="Courier New"/>
                <a:cs typeface="Courier New"/>
              </a:rPr>
              <a:t>MG1655.fasta.bwt</a:t>
            </a:r>
          </a:p>
          <a:p>
            <a:pPr marL="0" indent="0">
              <a:buNone/>
            </a:pPr>
            <a:r>
              <a:rPr lang="en-US" dirty="0">
                <a:latin typeface="Courier New"/>
                <a:cs typeface="Courier New"/>
              </a:rPr>
              <a:t>MG1655.fasta.pac</a:t>
            </a:r>
          </a:p>
          <a:p>
            <a:pPr marL="0" indent="0">
              <a:buNone/>
            </a:pPr>
            <a:r>
              <a:rPr lang="en-US" dirty="0">
                <a:latin typeface="Courier New"/>
                <a:cs typeface="Courier New"/>
              </a:rPr>
              <a:t>MG1655.fasta.sa</a:t>
            </a:r>
          </a:p>
        </p:txBody>
      </p:sp>
      <p:sp>
        <p:nvSpPr>
          <p:cNvPr id="4" name="Slide Number Placeholder 3"/>
          <p:cNvSpPr>
            <a:spLocks noGrp="1"/>
          </p:cNvSpPr>
          <p:nvPr>
            <p:ph type="sldNum" sz="quarter" idx="12"/>
          </p:nvPr>
        </p:nvSpPr>
        <p:spPr/>
        <p:txBody>
          <a:bodyPr/>
          <a:lstStyle/>
          <a:p>
            <a:fld id="{9DA039C4-C5F2-1743-BB7A-5D831266C61E}" type="slidenum">
              <a:rPr lang="en-US" smtClean="0"/>
              <a:t>19</a:t>
            </a:fld>
            <a:endParaRPr lang="en-US"/>
          </a:p>
        </p:txBody>
      </p:sp>
    </p:spTree>
    <p:extLst>
      <p:ext uri="{BB962C8B-B14F-4D97-AF65-F5344CB8AC3E}">
        <p14:creationId xmlns:p14="http://schemas.microsoft.com/office/powerpoint/2010/main" val="4027308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8"/>
            <a:ext cx="8229600" cy="666943"/>
          </a:xfrm>
        </p:spPr>
        <p:txBody>
          <a:bodyPr/>
          <a:lstStyle/>
          <a:p>
            <a:r>
              <a:rPr lang="en-US" dirty="0"/>
              <a:t>Alignment I - review</a:t>
            </a:r>
          </a:p>
        </p:txBody>
      </p:sp>
      <p:sp>
        <p:nvSpPr>
          <p:cNvPr id="3" name="Content Placeholder 2"/>
          <p:cNvSpPr>
            <a:spLocks noGrp="1"/>
          </p:cNvSpPr>
          <p:nvPr>
            <p:ph idx="1"/>
          </p:nvPr>
        </p:nvSpPr>
        <p:spPr>
          <a:xfrm>
            <a:off x="651932" y="1009844"/>
            <a:ext cx="8034868" cy="3894341"/>
          </a:xfrm>
        </p:spPr>
        <p:txBody>
          <a:bodyPr>
            <a:normAutofit/>
          </a:bodyPr>
          <a:lstStyle/>
          <a:p>
            <a:r>
              <a:rPr lang="en-US" dirty="0"/>
              <a:t>The local alignment algorithm, </a:t>
            </a:r>
            <a:r>
              <a:rPr lang="en-US" b="1" dirty="0"/>
              <a:t>Smith–Waterman algorithm</a:t>
            </a:r>
            <a:r>
              <a:rPr lang="en-US" dirty="0"/>
              <a:t>, ensures the best performance on accuracy and the most precise results with respect to its scoring scheme but it is very time-consuming.</a:t>
            </a:r>
          </a:p>
          <a:p>
            <a:r>
              <a:rPr lang="en-US" b="1" dirty="0"/>
              <a:t>BLAST</a:t>
            </a:r>
            <a:r>
              <a:rPr lang="en-US" dirty="0"/>
              <a:t> is a seed-extension algorithm for database searching.</a:t>
            </a:r>
          </a:p>
          <a:p>
            <a:pPr marL="685800" indent="-338138">
              <a:buFont typeface="+mj-lt"/>
              <a:buAutoNum type="arabicPeriod"/>
            </a:pPr>
            <a:r>
              <a:rPr lang="en-US" dirty="0"/>
              <a:t>Identify a match for the seed sequence</a:t>
            </a:r>
          </a:p>
          <a:p>
            <a:pPr marL="685800" indent="-338138">
              <a:buFont typeface="+mj-lt"/>
              <a:buAutoNum type="arabicPeriod"/>
            </a:pPr>
            <a:r>
              <a:rPr lang="en-US" dirty="0"/>
              <a:t>Extend match using a local alignment </a:t>
            </a:r>
          </a:p>
          <a:p>
            <a:r>
              <a:rPr lang="en-US" dirty="0">
                <a:solidFill>
                  <a:srgbClr val="FF0000"/>
                </a:solidFill>
              </a:rPr>
              <a:t>However, BLAST is still not fast enough for efficient alignments of millions of NGS reads.</a:t>
            </a:r>
          </a:p>
        </p:txBody>
      </p:sp>
      <p:sp>
        <p:nvSpPr>
          <p:cNvPr id="5" name="Slide Number Placeholder 4"/>
          <p:cNvSpPr>
            <a:spLocks noGrp="1"/>
          </p:cNvSpPr>
          <p:nvPr>
            <p:ph type="sldNum" sz="quarter" idx="12"/>
          </p:nvPr>
        </p:nvSpPr>
        <p:spPr/>
        <p:txBody>
          <a:bodyPr/>
          <a:lstStyle/>
          <a:p>
            <a:fld id="{9DA039C4-C5F2-1743-BB7A-5D831266C61E}" type="slidenum">
              <a:rPr lang="en-US" smtClean="0"/>
              <a:t>2</a:t>
            </a:fld>
            <a:endParaRPr lang="en-US"/>
          </a:p>
        </p:txBody>
      </p:sp>
    </p:spTree>
    <p:extLst>
      <p:ext uri="{BB962C8B-B14F-4D97-AF65-F5344CB8AC3E}">
        <p14:creationId xmlns:p14="http://schemas.microsoft.com/office/powerpoint/2010/main" val="106660833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Question</a:t>
            </a:r>
          </a:p>
        </p:txBody>
      </p:sp>
      <p:cxnSp>
        <p:nvCxnSpPr>
          <p:cNvPr id="5" name="Straight Connector 4"/>
          <p:cNvCxnSpPr/>
          <p:nvPr/>
        </p:nvCxnSpPr>
        <p:spPr>
          <a:xfrm>
            <a:off x="1481779" y="1039045"/>
            <a:ext cx="66040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a:off x="1481779" y="1623245"/>
            <a:ext cx="45847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a:off x="1481779" y="2207445"/>
            <a:ext cx="2133600" cy="0"/>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821380" y="828979"/>
            <a:ext cx="601021" cy="369332"/>
          </a:xfrm>
          <a:prstGeom prst="rect">
            <a:avLst/>
          </a:prstGeom>
          <a:noFill/>
        </p:spPr>
        <p:txBody>
          <a:bodyPr wrap="none" rtlCol="0">
            <a:spAutoFit/>
          </a:bodyPr>
          <a:lstStyle/>
          <a:p>
            <a:r>
              <a:rPr lang="en-US" dirty="0"/>
              <a:t>chr1</a:t>
            </a:r>
          </a:p>
        </p:txBody>
      </p:sp>
      <p:sp>
        <p:nvSpPr>
          <p:cNvPr id="11" name="TextBox 10"/>
          <p:cNvSpPr txBox="1"/>
          <p:nvPr/>
        </p:nvSpPr>
        <p:spPr>
          <a:xfrm>
            <a:off x="821380" y="1413179"/>
            <a:ext cx="601021" cy="369332"/>
          </a:xfrm>
          <a:prstGeom prst="rect">
            <a:avLst/>
          </a:prstGeom>
          <a:noFill/>
        </p:spPr>
        <p:txBody>
          <a:bodyPr wrap="none" rtlCol="0">
            <a:spAutoFit/>
          </a:bodyPr>
          <a:lstStyle/>
          <a:p>
            <a:r>
              <a:rPr lang="en-US" dirty="0"/>
              <a:t>chr2</a:t>
            </a:r>
          </a:p>
        </p:txBody>
      </p:sp>
      <p:sp>
        <p:nvSpPr>
          <p:cNvPr id="12" name="TextBox 11"/>
          <p:cNvSpPr txBox="1"/>
          <p:nvPr/>
        </p:nvSpPr>
        <p:spPr>
          <a:xfrm>
            <a:off x="821380" y="2010079"/>
            <a:ext cx="601021" cy="369332"/>
          </a:xfrm>
          <a:prstGeom prst="rect">
            <a:avLst/>
          </a:prstGeom>
          <a:noFill/>
        </p:spPr>
        <p:txBody>
          <a:bodyPr wrap="none" rtlCol="0">
            <a:spAutoFit/>
          </a:bodyPr>
          <a:lstStyle/>
          <a:p>
            <a:r>
              <a:rPr lang="en-US" dirty="0"/>
              <a:t>chr3</a:t>
            </a:r>
          </a:p>
        </p:txBody>
      </p:sp>
      <p:cxnSp>
        <p:nvCxnSpPr>
          <p:cNvPr id="15" name="Straight Connector 14"/>
          <p:cNvCxnSpPr/>
          <p:nvPr/>
        </p:nvCxnSpPr>
        <p:spPr>
          <a:xfrm>
            <a:off x="323470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341371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a:off x="3154865"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3503215"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359272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3771730"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3682225"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3861237" y="145127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3107700" y="1408940"/>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2495860" y="1198311"/>
            <a:ext cx="611841" cy="369332"/>
          </a:xfrm>
          <a:prstGeom prst="rect">
            <a:avLst/>
          </a:prstGeom>
          <a:noFill/>
        </p:spPr>
        <p:txBody>
          <a:bodyPr wrap="none" rtlCol="0">
            <a:spAutoFit/>
          </a:bodyPr>
          <a:lstStyle/>
          <a:p>
            <a:r>
              <a:rPr lang="en-US" dirty="0"/>
              <a:t>read</a:t>
            </a:r>
          </a:p>
        </p:txBody>
      </p:sp>
      <p:sp>
        <p:nvSpPr>
          <p:cNvPr id="25" name="TextBox 24"/>
          <p:cNvSpPr txBox="1"/>
          <p:nvPr/>
        </p:nvSpPr>
        <p:spPr>
          <a:xfrm>
            <a:off x="558800" y="2400768"/>
            <a:ext cx="7950200" cy="830997"/>
          </a:xfrm>
          <a:prstGeom prst="rect">
            <a:avLst/>
          </a:prstGeom>
          <a:noFill/>
        </p:spPr>
        <p:txBody>
          <a:bodyPr wrap="square" rtlCol="0">
            <a:spAutoFit/>
          </a:bodyPr>
          <a:lstStyle/>
          <a:p>
            <a:r>
              <a:rPr lang="en-US" sz="2400" dirty="0"/>
              <a:t>What parameters/items are needed to describe an alignment between a read and a reference?</a:t>
            </a:r>
          </a:p>
        </p:txBody>
      </p:sp>
      <p:sp>
        <p:nvSpPr>
          <p:cNvPr id="26" name="TextBox 25"/>
          <p:cNvSpPr txBox="1"/>
          <p:nvPr/>
        </p:nvSpPr>
        <p:spPr>
          <a:xfrm>
            <a:off x="558800" y="4128664"/>
            <a:ext cx="7950200" cy="830997"/>
          </a:xfrm>
          <a:prstGeom prst="rect">
            <a:avLst/>
          </a:prstGeom>
          <a:noFill/>
        </p:spPr>
        <p:txBody>
          <a:bodyPr wrap="square" rtlCol="0">
            <a:spAutoFit/>
          </a:bodyPr>
          <a:lstStyle/>
          <a:p>
            <a:r>
              <a:rPr lang="en-US" sz="2400" dirty="0"/>
              <a:t>And how about an alignment of a paired-end read to the reference?</a:t>
            </a:r>
          </a:p>
        </p:txBody>
      </p:sp>
      <p:cxnSp>
        <p:nvCxnSpPr>
          <p:cNvPr id="27" name="Straight Connector 26"/>
          <p:cNvCxnSpPr/>
          <p:nvPr/>
        </p:nvCxnSpPr>
        <p:spPr>
          <a:xfrm flipV="1">
            <a:off x="1323030" y="3860093"/>
            <a:ext cx="5725471" cy="2632"/>
          </a:xfrm>
          <a:prstGeom prst="line">
            <a:avLst/>
          </a:prstGeom>
          <a:ln>
            <a:solidFill>
              <a:schemeClr val="bg1">
                <a:lumMod val="65000"/>
              </a:schemeClr>
            </a:solidFill>
          </a:ln>
          <a:effectLst/>
        </p:spPr>
        <p:style>
          <a:lnRef idx="2">
            <a:schemeClr val="accent1"/>
          </a:lnRef>
          <a:fillRef idx="0">
            <a:schemeClr val="accent1"/>
          </a:fillRef>
          <a:effectRef idx="1">
            <a:schemeClr val="accent1"/>
          </a:effectRef>
          <a:fontRef idx="minor">
            <a:schemeClr val="tx1"/>
          </a:fontRef>
        </p:style>
      </p:cxnSp>
      <p:sp>
        <p:nvSpPr>
          <p:cNvPr id="28" name="TextBox 27"/>
          <p:cNvSpPr txBox="1"/>
          <p:nvPr/>
        </p:nvSpPr>
        <p:spPr>
          <a:xfrm>
            <a:off x="662630" y="3652659"/>
            <a:ext cx="601021" cy="369332"/>
          </a:xfrm>
          <a:prstGeom prst="rect">
            <a:avLst/>
          </a:prstGeom>
          <a:noFill/>
        </p:spPr>
        <p:txBody>
          <a:bodyPr wrap="none" rtlCol="0">
            <a:spAutoFit/>
          </a:bodyPr>
          <a:lstStyle/>
          <a:p>
            <a:r>
              <a:rPr lang="en-US" dirty="0"/>
              <a:t>chr2</a:t>
            </a:r>
          </a:p>
        </p:txBody>
      </p:sp>
      <p:cxnSp>
        <p:nvCxnSpPr>
          <p:cNvPr id="29" name="Straight Connector 28"/>
          <p:cNvCxnSpPr/>
          <p:nvPr/>
        </p:nvCxnSpPr>
        <p:spPr>
          <a:xfrm>
            <a:off x="307595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325496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99611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34446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43397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4" name="Straight Connector 33"/>
          <p:cNvCxnSpPr/>
          <p:nvPr/>
        </p:nvCxnSpPr>
        <p:spPr>
          <a:xfrm>
            <a:off x="361298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352347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3702487"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2948950" y="3648420"/>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38" name="TextBox 37"/>
          <p:cNvSpPr txBox="1"/>
          <p:nvPr/>
        </p:nvSpPr>
        <p:spPr>
          <a:xfrm>
            <a:off x="2248210" y="3437791"/>
            <a:ext cx="728835" cy="369332"/>
          </a:xfrm>
          <a:prstGeom prst="rect">
            <a:avLst/>
          </a:prstGeom>
          <a:noFill/>
        </p:spPr>
        <p:txBody>
          <a:bodyPr wrap="none" rtlCol="0">
            <a:spAutoFit/>
          </a:bodyPr>
          <a:lstStyle/>
          <a:p>
            <a:r>
              <a:rPr lang="en-US" dirty="0"/>
              <a:t>read1</a:t>
            </a:r>
          </a:p>
        </p:txBody>
      </p:sp>
      <p:cxnSp>
        <p:nvCxnSpPr>
          <p:cNvPr id="39" name="Straight Connector 38"/>
          <p:cNvCxnSpPr/>
          <p:nvPr/>
        </p:nvCxnSpPr>
        <p:spPr>
          <a:xfrm>
            <a:off x="444755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462656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436771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471606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3" name="Straight Connector 42"/>
          <p:cNvCxnSpPr/>
          <p:nvPr/>
        </p:nvCxnSpPr>
        <p:spPr>
          <a:xfrm>
            <a:off x="480557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498458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5" name="Straight Connector 44"/>
          <p:cNvCxnSpPr/>
          <p:nvPr/>
        </p:nvCxnSpPr>
        <p:spPr>
          <a:xfrm>
            <a:off x="4895075"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6" name="Straight Connector 45"/>
          <p:cNvCxnSpPr/>
          <p:nvPr/>
        </p:nvCxnSpPr>
        <p:spPr>
          <a:xfrm>
            <a:off x="5074087"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47" name="Straight Connector 46"/>
          <p:cNvCxnSpPr/>
          <p:nvPr/>
        </p:nvCxnSpPr>
        <p:spPr>
          <a:xfrm>
            <a:off x="4320550" y="3648420"/>
            <a:ext cx="812800" cy="0"/>
          </a:xfrm>
          <a:prstGeom prst="line">
            <a:avLst/>
          </a:prstGeom>
          <a:ln w="28575" cmpd="sng">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48" name="Straight Connector 47"/>
          <p:cNvCxnSpPr/>
          <p:nvPr/>
        </p:nvCxnSpPr>
        <p:spPr>
          <a:xfrm>
            <a:off x="4537660" y="3690759"/>
            <a:ext cx="0" cy="169334"/>
          </a:xfrm>
          <a:prstGeom prst="line">
            <a:avLst/>
          </a:prstGeom>
          <a:ln>
            <a:solidFill>
              <a:schemeClr val="tx1">
                <a:lumMod val="50000"/>
                <a:lumOff val="50000"/>
              </a:schemeClr>
            </a:solidFill>
          </a:ln>
          <a:effectLst/>
        </p:spPr>
        <p:style>
          <a:lnRef idx="2">
            <a:schemeClr val="accent1"/>
          </a:lnRef>
          <a:fillRef idx="0">
            <a:schemeClr val="accent1"/>
          </a:fillRef>
          <a:effectRef idx="1">
            <a:schemeClr val="accent1"/>
          </a:effectRef>
          <a:fontRef idx="minor">
            <a:schemeClr val="tx1"/>
          </a:fontRef>
        </p:style>
      </p:cxnSp>
      <p:sp>
        <p:nvSpPr>
          <p:cNvPr id="49" name="TextBox 48"/>
          <p:cNvSpPr txBox="1"/>
          <p:nvPr/>
        </p:nvSpPr>
        <p:spPr>
          <a:xfrm>
            <a:off x="5133351" y="3443625"/>
            <a:ext cx="728835" cy="369332"/>
          </a:xfrm>
          <a:prstGeom prst="rect">
            <a:avLst/>
          </a:prstGeom>
          <a:noFill/>
        </p:spPr>
        <p:txBody>
          <a:bodyPr wrap="none" rtlCol="0">
            <a:spAutoFit/>
          </a:bodyPr>
          <a:lstStyle/>
          <a:p>
            <a:r>
              <a:rPr lang="en-US" dirty="0"/>
              <a:t>read2</a:t>
            </a:r>
          </a:p>
        </p:txBody>
      </p:sp>
      <p:sp>
        <p:nvSpPr>
          <p:cNvPr id="51" name="Slide Number Placeholder 50"/>
          <p:cNvSpPr>
            <a:spLocks noGrp="1"/>
          </p:cNvSpPr>
          <p:nvPr>
            <p:ph type="sldNum" sz="quarter" idx="12"/>
          </p:nvPr>
        </p:nvSpPr>
        <p:spPr/>
        <p:txBody>
          <a:bodyPr/>
          <a:lstStyle/>
          <a:p>
            <a:fld id="{9DA039C4-C5F2-1743-BB7A-5D831266C61E}" type="slidenum">
              <a:rPr lang="en-US" smtClean="0"/>
              <a:t>20</a:t>
            </a:fld>
            <a:endParaRPr lang="en-US"/>
          </a:p>
        </p:txBody>
      </p:sp>
    </p:spTree>
    <p:extLst>
      <p:ext uri="{BB962C8B-B14F-4D97-AF65-F5344CB8AC3E}">
        <p14:creationId xmlns:p14="http://schemas.microsoft.com/office/powerpoint/2010/main" val="402871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8" grpId="0"/>
      <p:bldP spid="38" grpId="0"/>
      <p:bldP spid="4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Alignment format: SAM</a:t>
            </a:r>
          </a:p>
        </p:txBody>
      </p:sp>
      <p:sp>
        <p:nvSpPr>
          <p:cNvPr id="3" name="Content Placeholder 2"/>
          <p:cNvSpPr>
            <a:spLocks noGrp="1"/>
          </p:cNvSpPr>
          <p:nvPr>
            <p:ph idx="1"/>
          </p:nvPr>
        </p:nvSpPr>
        <p:spPr>
          <a:xfrm>
            <a:off x="524933" y="1007403"/>
            <a:ext cx="8094133" cy="3759860"/>
          </a:xfrm>
        </p:spPr>
        <p:txBody>
          <a:bodyPr>
            <a:normAutofit/>
          </a:bodyPr>
          <a:lstStyle/>
          <a:p>
            <a:r>
              <a:rPr lang="en-US" b="1" dirty="0"/>
              <a:t>SAM</a:t>
            </a:r>
            <a:r>
              <a:rPr lang="en-US" dirty="0"/>
              <a:t> stands for </a:t>
            </a:r>
            <a:r>
              <a:rPr lang="en-US" b="1" u="sng" dirty="0"/>
              <a:t>S</a:t>
            </a:r>
            <a:r>
              <a:rPr lang="en-US" dirty="0"/>
              <a:t>equence </a:t>
            </a:r>
            <a:r>
              <a:rPr lang="en-US" b="1" u="sng" dirty="0"/>
              <a:t>A</a:t>
            </a:r>
            <a:r>
              <a:rPr lang="en-US" dirty="0"/>
              <a:t>lignment/</a:t>
            </a:r>
            <a:r>
              <a:rPr lang="en-US" b="1" u="sng" dirty="0"/>
              <a:t>M</a:t>
            </a:r>
            <a:r>
              <a:rPr lang="en-US" dirty="0"/>
              <a:t>ap format.</a:t>
            </a:r>
          </a:p>
          <a:p>
            <a:endParaRPr lang="en-US" dirty="0"/>
          </a:p>
          <a:p>
            <a:r>
              <a:rPr lang="en-US" dirty="0"/>
              <a:t>The Sequence Alignment/Map (SAM) format is a generic alignment format for storing read alignments against reference sequences.</a:t>
            </a:r>
          </a:p>
          <a:p>
            <a:endParaRPr lang="en-US" dirty="0"/>
          </a:p>
          <a:p>
            <a:r>
              <a:rPr lang="en-US" dirty="0"/>
              <a:t>The SAM/BAM format, together with </a:t>
            </a:r>
            <a:r>
              <a:rPr lang="en-US" b="1" dirty="0" err="1"/>
              <a:t>SAMtools</a:t>
            </a:r>
            <a:r>
              <a:rPr lang="en-US" dirty="0"/>
              <a:t>, enables a generic and modular approach to the analysis of genomic sequencing data.</a:t>
            </a:r>
          </a:p>
          <a:p>
            <a:endParaRPr lang="en-US" dirty="0"/>
          </a:p>
        </p:txBody>
      </p:sp>
      <p:sp>
        <p:nvSpPr>
          <p:cNvPr id="6" name="Slide Number Placeholder 5"/>
          <p:cNvSpPr>
            <a:spLocks noGrp="1"/>
          </p:cNvSpPr>
          <p:nvPr>
            <p:ph type="sldNum" sz="quarter" idx="12"/>
          </p:nvPr>
        </p:nvSpPr>
        <p:spPr/>
        <p:txBody>
          <a:bodyPr/>
          <a:lstStyle/>
          <a:p>
            <a:fld id="{9DA039C4-C5F2-1743-BB7A-5D831266C61E}" type="slidenum">
              <a:rPr lang="en-US" smtClean="0"/>
              <a:t>21</a:t>
            </a:fld>
            <a:endParaRPr lang="en-US"/>
          </a:p>
        </p:txBody>
      </p:sp>
    </p:spTree>
    <p:extLst>
      <p:ext uri="{BB962C8B-B14F-4D97-AF65-F5344CB8AC3E}">
        <p14:creationId xmlns:p14="http://schemas.microsoft.com/office/powerpoint/2010/main" val="188494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about SAM/BAM format and </a:t>
            </a:r>
            <a:r>
              <a:rPr lang="en-US" dirty="0" err="1"/>
              <a:t>samtools</a:t>
            </a:r>
            <a:endParaRPr lang="en-US" dirty="0"/>
          </a:p>
        </p:txBody>
      </p:sp>
      <p:sp>
        <p:nvSpPr>
          <p:cNvPr id="4" name="Slide Number Placeholder 3"/>
          <p:cNvSpPr>
            <a:spLocks noGrp="1"/>
          </p:cNvSpPr>
          <p:nvPr>
            <p:ph type="sldNum" sz="quarter" idx="12"/>
          </p:nvPr>
        </p:nvSpPr>
        <p:spPr/>
        <p:txBody>
          <a:bodyPr/>
          <a:lstStyle/>
          <a:p>
            <a:fld id="{9DA039C4-C5F2-1743-BB7A-5D831266C61E}" type="slidenum">
              <a:rPr lang="en-US" smtClean="0"/>
              <a:t>22</a:t>
            </a:fld>
            <a:endParaRPr lang="en-US"/>
          </a:p>
        </p:txBody>
      </p:sp>
      <p:pic>
        <p:nvPicPr>
          <p:cNvPr id="5" name="Picture 4" descr="Screenshot 2019-02-17 12.25.49.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5184" y="817084"/>
            <a:ext cx="5445905" cy="1339084"/>
          </a:xfrm>
          <a:prstGeom prst="rect">
            <a:avLst/>
          </a:prstGeom>
        </p:spPr>
      </p:pic>
      <p:pic>
        <p:nvPicPr>
          <p:cNvPr id="6" name="Picture 5" descr="Screenshot 2019-02-17 12.25.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156168"/>
            <a:ext cx="7523430" cy="2959514"/>
          </a:xfrm>
          <a:prstGeom prst="rect">
            <a:avLst/>
          </a:prstGeom>
        </p:spPr>
      </p:pic>
      <p:sp>
        <p:nvSpPr>
          <p:cNvPr id="3" name="TextBox 2">
            <a:extLst>
              <a:ext uri="{FF2B5EF4-FFF2-40B4-BE49-F238E27FC236}">
                <a16:creationId xmlns:a16="http://schemas.microsoft.com/office/drawing/2014/main" id="{E5995916-159C-E032-42DB-3318F00B0AFA}"/>
              </a:ext>
            </a:extLst>
          </p:cNvPr>
          <p:cNvSpPr txBox="1"/>
          <p:nvPr/>
        </p:nvSpPr>
        <p:spPr>
          <a:xfrm>
            <a:off x="4034370" y="1215963"/>
            <a:ext cx="365610" cy="430887"/>
          </a:xfrm>
          <a:prstGeom prst="rect">
            <a:avLst/>
          </a:prstGeom>
          <a:solidFill>
            <a:schemeClr val="bg1"/>
          </a:solidFill>
        </p:spPr>
        <p:txBody>
          <a:bodyPr wrap="square" lIns="0" tIns="0" rIns="0" bIns="0" rtlCol="0">
            <a:spAutoFit/>
          </a:bodyPr>
          <a:lstStyle/>
          <a:p>
            <a:pPr algn="ctr"/>
            <a:r>
              <a:rPr lang="en-US" sz="2800" b="1" dirty="0">
                <a:solidFill>
                  <a:srgbClr val="FF0000"/>
                </a:solidFill>
              </a:rPr>
              <a:t>17</a:t>
            </a:r>
          </a:p>
        </p:txBody>
      </p:sp>
      <p:sp>
        <p:nvSpPr>
          <p:cNvPr id="7" name="TextBox 6">
            <a:extLst>
              <a:ext uri="{FF2B5EF4-FFF2-40B4-BE49-F238E27FC236}">
                <a16:creationId xmlns:a16="http://schemas.microsoft.com/office/drawing/2014/main" id="{9BDB8488-5DAD-4885-D145-823CA3BAE511}"/>
              </a:ext>
            </a:extLst>
          </p:cNvPr>
          <p:cNvSpPr txBox="1"/>
          <p:nvPr/>
        </p:nvSpPr>
        <p:spPr>
          <a:xfrm>
            <a:off x="1717232" y="1814710"/>
            <a:ext cx="915635" cy="430887"/>
          </a:xfrm>
          <a:prstGeom prst="rect">
            <a:avLst/>
          </a:prstGeom>
          <a:solidFill>
            <a:schemeClr val="bg1"/>
          </a:solidFill>
        </p:spPr>
        <p:txBody>
          <a:bodyPr wrap="square" lIns="0" tIns="0" rIns="0" bIns="0" rtlCol="0">
            <a:spAutoFit/>
          </a:bodyPr>
          <a:lstStyle>
            <a:defPPr>
              <a:defRPr lang="en-US"/>
            </a:defPPr>
            <a:lvl1pPr algn="ctr">
              <a:defRPr sz="2800" b="1">
                <a:solidFill>
                  <a:srgbClr val="FF0000"/>
                </a:solidFill>
              </a:defRPr>
            </a:lvl1pPr>
          </a:lstStyle>
          <a:p>
            <a:r>
              <a:rPr lang="en-US" dirty="0"/>
              <a:t>2025</a:t>
            </a:r>
          </a:p>
        </p:txBody>
      </p:sp>
    </p:spTree>
    <p:extLst>
      <p:ext uri="{BB962C8B-B14F-4D97-AF65-F5344CB8AC3E}">
        <p14:creationId xmlns:p14="http://schemas.microsoft.com/office/powerpoint/2010/main" val="195539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23901-91C4-AF40-81B3-A7982A99F371}"/>
              </a:ext>
            </a:extLst>
          </p:cNvPr>
          <p:cNvSpPr>
            <a:spLocks noGrp="1"/>
          </p:cNvSpPr>
          <p:nvPr>
            <p:ph type="title"/>
          </p:nvPr>
        </p:nvSpPr>
        <p:spPr/>
        <p:txBody>
          <a:bodyPr/>
          <a:lstStyle/>
          <a:p>
            <a:r>
              <a:rPr lang="en-US" dirty="0"/>
              <a:t>Examples of SAM alignments</a:t>
            </a:r>
          </a:p>
        </p:txBody>
      </p:sp>
      <p:sp>
        <p:nvSpPr>
          <p:cNvPr id="3" name="Content Placeholder 2">
            <a:extLst>
              <a:ext uri="{FF2B5EF4-FFF2-40B4-BE49-F238E27FC236}">
                <a16:creationId xmlns:a16="http://schemas.microsoft.com/office/drawing/2014/main" id="{CF0FC7A3-40FE-3946-863E-ABC33E0CB5CC}"/>
              </a:ext>
            </a:extLst>
          </p:cNvPr>
          <p:cNvSpPr>
            <a:spLocks noGrp="1"/>
          </p:cNvSpPr>
          <p:nvPr>
            <p:ph idx="1"/>
          </p:nvPr>
        </p:nvSpPr>
        <p:spPr>
          <a:xfrm>
            <a:off x="457200" y="761754"/>
            <a:ext cx="8229600" cy="4273102"/>
          </a:xfrm>
        </p:spPr>
        <p:txBody>
          <a:bodyPr>
            <a:noAutofit/>
          </a:bodyPr>
          <a:lstStyle/>
          <a:p>
            <a:pPr marL="0" indent="0">
              <a:lnSpc>
                <a:spcPct val="90000"/>
              </a:lnSpc>
              <a:buNone/>
            </a:pPr>
            <a:r>
              <a:rPr lang="en-US" sz="1400" dirty="0">
                <a:solidFill>
                  <a:schemeClr val="accent6">
                    <a:lumMod val="75000"/>
                  </a:schemeClr>
                </a:solidFill>
              </a:rPr>
              <a:t>@SQ SN:1 LN:307041717</a:t>
            </a:r>
          </a:p>
          <a:p>
            <a:pPr marL="0" indent="0">
              <a:lnSpc>
                <a:spcPct val="90000"/>
              </a:lnSpc>
              <a:buNone/>
            </a:pPr>
            <a:r>
              <a:rPr lang="en-US" sz="1400" dirty="0">
                <a:solidFill>
                  <a:schemeClr val="accent6">
                    <a:lumMod val="75000"/>
                  </a:schemeClr>
                </a:solidFill>
              </a:rPr>
              <a:t>@SQ SN:2 LN:244442276</a:t>
            </a:r>
          </a:p>
          <a:p>
            <a:pPr marL="0" indent="0">
              <a:lnSpc>
                <a:spcPct val="90000"/>
              </a:lnSpc>
              <a:buNone/>
            </a:pPr>
            <a:r>
              <a:rPr lang="en-US" sz="1400" dirty="0">
                <a:solidFill>
                  <a:schemeClr val="accent6">
                    <a:lumMod val="75000"/>
                  </a:schemeClr>
                </a:solidFill>
              </a:rPr>
              <a:t>…</a:t>
            </a:r>
          </a:p>
          <a:p>
            <a:pPr marL="0" indent="0">
              <a:lnSpc>
                <a:spcPct val="90000"/>
              </a:lnSpc>
              <a:buNone/>
            </a:pPr>
            <a:r>
              <a:rPr lang="en-US" sz="1400" dirty="0">
                <a:solidFill>
                  <a:schemeClr val="accent4">
                    <a:lumMod val="75000"/>
                  </a:schemeClr>
                </a:solidFill>
              </a:rPr>
              <a:t>HISEQ:446:C9KP3ANXX:3:1102:8028:81847 99 1 162 40 63M1I61M = 285 234 AATGGTCGTTCATGGCTATTTTCGACAAAAATGGGGGTTGTGTGGCAATTGATCATCGACCAGAAGCTCATACACCTCACCCCACATATGTTTCCTTGCCATAGATCACATTCTTGGATTTCTGG BBCBBGDEGGGGGG&gt;FGGGGGGGGGFGGGGGEGEGGG9C&lt;FGGGDGBGGGGGGGFG&gt;@GGGDGGGGC@GDGGGG0CG&gt;GBG0&lt;CCGGGGGFGGGCFGC0CCGGGG=8800:8@CDD/88@C8DDG NM:i:2 MD:Z:46C77 AS:i:112 XS:i:112 RG:Z:A188-1</a:t>
            </a:r>
          </a:p>
          <a:p>
            <a:pPr marL="0" indent="0">
              <a:lnSpc>
                <a:spcPct val="90000"/>
              </a:lnSpc>
              <a:buNone/>
            </a:pPr>
            <a:r>
              <a:rPr lang="en-US" sz="1400" dirty="0">
                <a:solidFill>
                  <a:schemeClr val="tx1">
                    <a:lumMod val="50000"/>
                    <a:lumOff val="50000"/>
                  </a:schemeClr>
                </a:solidFill>
              </a:rPr>
              <a:t>HISEQ:446:C9KP3ANXX:3:1305:17136:31643 99 1 205 40 20M1I104M = 379 252 GGCCACTGATCATCGACCAGAAGCTCATACACCTCACCCCACATATGTTTCCTTGCCATAGATCACATTCTTGGATTTCTGGTGGAGACCATTTCTTGGTCAAAAATCCGTAGGTGTTAGCCTTC CCCCCGGGGGGGGGGGGGGGGGGGGGGGGGGGGGGGGGGGGGGGGGGGGGGGGGGGGGGGGGGGGGGGGGGGGGGGGGGGGCFF/::FGGGGG00&gt;0FGGGGGGFBFGBCGGD&lt;F&gt;FGGEG=G88 NM:i:2 MD:Z:5T118 AS:i:112 XS:i:112 RG:Z:A188-1</a:t>
            </a:r>
          </a:p>
          <a:p>
            <a:pPr marL="0" indent="0">
              <a:lnSpc>
                <a:spcPct val="90000"/>
              </a:lnSpc>
              <a:buNone/>
            </a:pPr>
            <a:r>
              <a:rPr lang="en-US" sz="1400" dirty="0">
                <a:solidFill>
                  <a:schemeClr val="accent2">
                    <a:lumMod val="75000"/>
                  </a:schemeClr>
                </a:solidFill>
              </a:rPr>
              <a:t>HISEQ:446:C9KP3ANXX:3:1202:12503:18962 163 1 464 40 125M = 586 247 GTGGAGACCATTTCTTGGTCAAAAATCCGTAGGTGCTAGCCTTCGGTATTATTGAAAATGGTCGTTCATGGCTATTTTCGACAAAATGGGGGTTGGGTGGCAATTGATCATCGACCAGAGGCTCA BBCCCGGGGGGGGGGGGGGGGGGGGGGGGGGGGGGGGGGGGGGGGGGGGGGGGGGGGGGGGGGGGGGGCGFBDF&gt;11&lt;&lt;E0/=C0:00=DGG&lt;.&lt;.;CCCBG@0FF=F86EDDDDCG&lt;DD@B668 NM:i:3 MD:Z:35T59T5C23 AS:i:110 XS:i:115 RG:Z:A188-1</a:t>
            </a:r>
          </a:p>
          <a:p>
            <a:pPr marL="0" indent="0">
              <a:lnSpc>
                <a:spcPct val="90000"/>
              </a:lnSpc>
              <a:buNone/>
            </a:pPr>
            <a:endParaRPr lang="en-US" sz="1400" dirty="0"/>
          </a:p>
        </p:txBody>
      </p:sp>
      <p:sp>
        <p:nvSpPr>
          <p:cNvPr id="4" name="Slide Number Placeholder 3">
            <a:extLst>
              <a:ext uri="{FF2B5EF4-FFF2-40B4-BE49-F238E27FC236}">
                <a16:creationId xmlns:a16="http://schemas.microsoft.com/office/drawing/2014/main" id="{B70038D8-57FB-3543-B829-21E82F1A79E0}"/>
              </a:ext>
            </a:extLst>
          </p:cNvPr>
          <p:cNvSpPr>
            <a:spLocks noGrp="1"/>
          </p:cNvSpPr>
          <p:nvPr>
            <p:ph type="sldNum" sz="quarter" idx="12"/>
          </p:nvPr>
        </p:nvSpPr>
        <p:spPr/>
        <p:txBody>
          <a:bodyPr/>
          <a:lstStyle/>
          <a:p>
            <a:fld id="{9DA039C4-C5F2-1743-BB7A-5D831266C61E}" type="slidenum">
              <a:rPr lang="en-US" smtClean="0"/>
              <a:t>23</a:t>
            </a:fld>
            <a:endParaRPr lang="en-US"/>
          </a:p>
        </p:txBody>
      </p:sp>
    </p:spTree>
    <p:extLst>
      <p:ext uri="{BB962C8B-B14F-4D97-AF65-F5344CB8AC3E}">
        <p14:creationId xmlns:p14="http://schemas.microsoft.com/office/powerpoint/2010/main" val="11928717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SAM section 1: headers</a:t>
            </a:r>
          </a:p>
        </p:txBody>
      </p:sp>
      <p:sp>
        <p:nvSpPr>
          <p:cNvPr id="3" name="Content Placeholder 2"/>
          <p:cNvSpPr>
            <a:spLocks noGrp="1"/>
          </p:cNvSpPr>
          <p:nvPr>
            <p:ph idx="1"/>
          </p:nvPr>
        </p:nvSpPr>
        <p:spPr>
          <a:xfrm>
            <a:off x="969114" y="1101799"/>
            <a:ext cx="7205771" cy="3616803"/>
          </a:xfrm>
        </p:spPr>
        <p:txBody>
          <a:bodyPr>
            <a:noAutofit/>
          </a:bodyPr>
          <a:lstStyle/>
          <a:p>
            <a:pPr marL="0" indent="0">
              <a:buNone/>
            </a:pPr>
            <a:r>
              <a:rPr lang="en-US" sz="2800" dirty="0"/>
              <a:t>In the header section, the line starts with ‘@’</a:t>
            </a:r>
          </a:p>
          <a:p>
            <a:pPr marL="0" indent="0">
              <a:buNone/>
            </a:pPr>
            <a:endParaRPr lang="en-US" sz="2800" dirty="0"/>
          </a:p>
          <a:p>
            <a:r>
              <a:rPr lang="en-US" sz="2800" dirty="0"/>
              <a:t>@SQ Reference sequence dictionary.</a:t>
            </a:r>
          </a:p>
          <a:p>
            <a:r>
              <a:rPr lang="en-US" sz="2800" dirty="0"/>
              <a:t>@RG Read group.</a:t>
            </a:r>
          </a:p>
          <a:p>
            <a:r>
              <a:rPr lang="en-US" sz="2800" dirty="0"/>
              <a:t>…</a:t>
            </a:r>
          </a:p>
        </p:txBody>
      </p:sp>
      <p:sp>
        <p:nvSpPr>
          <p:cNvPr id="4" name="Slide Number Placeholder 3"/>
          <p:cNvSpPr>
            <a:spLocks noGrp="1"/>
          </p:cNvSpPr>
          <p:nvPr>
            <p:ph type="sldNum" sz="quarter" idx="12"/>
          </p:nvPr>
        </p:nvSpPr>
        <p:spPr/>
        <p:txBody>
          <a:bodyPr/>
          <a:lstStyle/>
          <a:p>
            <a:fld id="{9DA039C4-C5F2-1743-BB7A-5D831266C61E}" type="slidenum">
              <a:rPr lang="en-US" smtClean="0"/>
              <a:t>24</a:t>
            </a:fld>
            <a:endParaRPr lang="en-US"/>
          </a:p>
        </p:txBody>
      </p:sp>
      <p:sp>
        <p:nvSpPr>
          <p:cNvPr id="5" name="Rectangle 4">
            <a:extLst>
              <a:ext uri="{FF2B5EF4-FFF2-40B4-BE49-F238E27FC236}">
                <a16:creationId xmlns:a16="http://schemas.microsoft.com/office/drawing/2014/main" id="{328F36B7-B70D-6543-AB75-26111DB14B81}"/>
              </a:ext>
            </a:extLst>
          </p:cNvPr>
          <p:cNvSpPr/>
          <p:nvPr/>
        </p:nvSpPr>
        <p:spPr>
          <a:xfrm>
            <a:off x="2486024" y="3620186"/>
            <a:ext cx="4572000" cy="830997"/>
          </a:xfrm>
          <a:prstGeom prst="rect">
            <a:avLst/>
          </a:prstGeom>
        </p:spPr>
        <p:txBody>
          <a:bodyPr>
            <a:spAutoFit/>
          </a:bodyPr>
          <a:lstStyle/>
          <a:p>
            <a:r>
              <a:rPr lang="en-US" sz="2400" dirty="0">
                <a:solidFill>
                  <a:schemeClr val="accent6">
                    <a:lumMod val="75000"/>
                  </a:schemeClr>
                </a:solidFill>
              </a:rPr>
              <a:t>@SQ SN:1 LN:307041717</a:t>
            </a:r>
          </a:p>
          <a:p>
            <a:r>
              <a:rPr lang="en-US" sz="2400" dirty="0">
                <a:solidFill>
                  <a:schemeClr val="accent6">
                    <a:lumMod val="75000"/>
                  </a:schemeClr>
                </a:solidFill>
              </a:rPr>
              <a:t>@SQ SN:2 LN:244442276</a:t>
            </a:r>
          </a:p>
        </p:txBody>
      </p:sp>
    </p:spTree>
    <p:extLst>
      <p:ext uri="{BB962C8B-B14F-4D97-AF65-F5344CB8AC3E}">
        <p14:creationId xmlns:p14="http://schemas.microsoft.com/office/powerpoint/2010/main" val="428105231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1661"/>
            <a:ext cx="8229600" cy="579740"/>
          </a:xfrm>
        </p:spPr>
        <p:txBody>
          <a:bodyPr>
            <a:normAutofit/>
          </a:bodyPr>
          <a:lstStyle/>
          <a:p>
            <a:r>
              <a:rPr lang="en-US" dirty="0"/>
              <a:t>SAM section 2: the alignment section</a:t>
            </a:r>
          </a:p>
        </p:txBody>
      </p:sp>
      <p:sp>
        <p:nvSpPr>
          <p:cNvPr id="6" name="Oval 5"/>
          <p:cNvSpPr/>
          <p:nvPr/>
        </p:nvSpPr>
        <p:spPr>
          <a:xfrm>
            <a:off x="1945445" y="2670281"/>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Oval 6"/>
          <p:cNvSpPr/>
          <p:nvPr/>
        </p:nvSpPr>
        <p:spPr>
          <a:xfrm>
            <a:off x="1945445" y="3625025"/>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p:cNvSpPr/>
          <p:nvPr/>
        </p:nvSpPr>
        <p:spPr>
          <a:xfrm>
            <a:off x="1945445" y="3378152"/>
            <a:ext cx="93133" cy="127001"/>
          </a:xfrm>
          <a:prstGeom prst="ellipse">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033581721"/>
              </p:ext>
            </p:extLst>
          </p:nvPr>
        </p:nvGraphicFramePr>
        <p:xfrm>
          <a:off x="457200" y="1993693"/>
          <a:ext cx="5996412" cy="2998146"/>
        </p:xfrm>
        <a:graphic>
          <a:graphicData uri="http://schemas.openxmlformats.org/drawingml/2006/table">
            <a:tbl>
              <a:tblPr/>
              <a:tblGrid>
                <a:gridCol w="761075">
                  <a:extLst>
                    <a:ext uri="{9D8B030D-6E8A-4147-A177-3AD203B41FA5}">
                      <a16:colId xmlns:a16="http://schemas.microsoft.com/office/drawing/2014/main" val="20000"/>
                    </a:ext>
                  </a:extLst>
                </a:gridCol>
                <a:gridCol w="938069">
                  <a:extLst>
                    <a:ext uri="{9D8B030D-6E8A-4147-A177-3AD203B41FA5}">
                      <a16:colId xmlns:a16="http://schemas.microsoft.com/office/drawing/2014/main" val="20001"/>
                    </a:ext>
                  </a:extLst>
                </a:gridCol>
                <a:gridCol w="4297268">
                  <a:extLst>
                    <a:ext uri="{9D8B030D-6E8A-4147-A177-3AD203B41FA5}">
                      <a16:colId xmlns:a16="http://schemas.microsoft.com/office/drawing/2014/main" val="20002"/>
                    </a:ext>
                  </a:extLst>
                </a:gridCol>
              </a:tblGrid>
              <a:tr h="384513">
                <a:tc>
                  <a:txBody>
                    <a:bodyPr/>
                    <a:lstStyle/>
                    <a:p>
                      <a:pPr algn="ctr" fontAlgn="b"/>
                      <a:r>
                        <a:rPr lang="en-US" sz="1400" b="0" i="0" u="none" strike="noStrike" dirty="0">
                          <a:solidFill>
                            <a:srgbClr val="000000"/>
                          </a:solidFill>
                          <a:effectLst/>
                          <a:latin typeface="Calibri"/>
                        </a:rPr>
                        <a:t>No.</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Description</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37603">
                <a:tc>
                  <a:txBody>
                    <a:bodyPr/>
                    <a:lstStyle/>
                    <a:p>
                      <a:pPr algn="ctr" fontAlgn="b"/>
                      <a:r>
                        <a:rPr lang="en-US" sz="1400" b="0" i="0" u="none" strike="noStrike" dirty="0">
                          <a:solidFill>
                            <a:srgbClr val="000000"/>
                          </a:solidFill>
                          <a:effectLst/>
                          <a:latin typeface="Calibri"/>
                        </a:rPr>
                        <a:t>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Query NAME of the read or the read pair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237603">
                <a:tc>
                  <a:txBody>
                    <a:bodyPr/>
                    <a:lstStyle/>
                    <a:p>
                      <a:pPr algn="ctr" fontAlgn="b"/>
                      <a:r>
                        <a:rPr lang="en-US" sz="1400" b="0" i="0" u="none" strike="noStrike" dirty="0">
                          <a:solidFill>
                            <a:srgbClr val="000000"/>
                          </a:solidFill>
                          <a:effectLst/>
                          <a:latin typeface="Calibri"/>
                        </a:rPr>
                        <a:t>2</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FLAG</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Bitwise FLAG (pairing, strand, mate strand, etc.)</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37603">
                <a:tc>
                  <a:txBody>
                    <a:bodyPr/>
                    <a:lstStyle/>
                    <a:p>
                      <a:pPr algn="ctr" fontAlgn="b"/>
                      <a:r>
                        <a:rPr lang="en-US" sz="1400" b="0" i="0" u="none" strike="noStrike">
                          <a:solidFill>
                            <a:srgbClr val="000000"/>
                          </a:solidFill>
                          <a:effectLst/>
                          <a:latin typeface="Calibri"/>
                        </a:rPr>
                        <a:t>3</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Reference sequence 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37603">
                <a:tc>
                  <a:txBody>
                    <a:bodyPr/>
                    <a:lstStyle/>
                    <a:p>
                      <a:pPr algn="ctr" fontAlgn="b"/>
                      <a:r>
                        <a:rPr lang="en-US" sz="1400" b="0" i="0" u="none" strike="noStrike" dirty="0">
                          <a:solidFill>
                            <a:srgbClr val="000000"/>
                          </a:solidFill>
                          <a:effectLst/>
                          <a:latin typeface="Calibri"/>
                        </a:rPr>
                        <a:t>4</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POS 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1-Based leftmost </a:t>
                      </a:r>
                      <a:r>
                        <a:rPr lang="en-US" sz="1400" b="0" i="0" u="none" strike="noStrike" dirty="0" err="1">
                          <a:solidFill>
                            <a:srgbClr val="000000"/>
                          </a:solidFill>
                          <a:effectLst/>
                          <a:latin typeface="Calibri"/>
                        </a:rPr>
                        <a:t>POSition</a:t>
                      </a:r>
                      <a:r>
                        <a:rPr lang="en-US" sz="1400" b="0" i="0" u="none" strike="noStrike" dirty="0">
                          <a:solidFill>
                            <a:srgbClr val="000000"/>
                          </a:solidFill>
                          <a:effectLst/>
                          <a:latin typeface="Calibri"/>
                        </a:rPr>
                        <a:t> of clipped alignment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37603">
                <a:tc>
                  <a:txBody>
                    <a:bodyPr/>
                    <a:lstStyle/>
                    <a:p>
                      <a:pPr algn="ctr" fontAlgn="b"/>
                      <a:r>
                        <a:rPr lang="en-US" sz="1400" b="0" i="0" u="none" strike="noStrike" dirty="0">
                          <a:solidFill>
                            <a:srgbClr val="000000"/>
                          </a:solidFill>
                          <a:effectLst/>
                          <a:latin typeface="Calibri"/>
                        </a:rPr>
                        <a:t>5</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MAPQ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err="1">
                          <a:solidFill>
                            <a:srgbClr val="000000"/>
                          </a:solidFill>
                          <a:effectLst/>
                          <a:latin typeface="Calibri"/>
                        </a:rPr>
                        <a:t>MAPping</a:t>
                      </a:r>
                      <a:r>
                        <a:rPr lang="en-US" sz="1400" b="0" i="0" u="none" strike="noStrike" dirty="0">
                          <a:solidFill>
                            <a:srgbClr val="000000"/>
                          </a:solidFill>
                          <a:effectLst/>
                          <a:latin typeface="Calibri"/>
                        </a:rPr>
                        <a:t> Quality (</a:t>
                      </a:r>
                      <a:r>
                        <a:rPr lang="en-US" sz="1400" b="0" i="0" u="none" strike="noStrike" dirty="0" err="1">
                          <a:solidFill>
                            <a:srgbClr val="000000"/>
                          </a:solidFill>
                          <a:effectLst/>
                          <a:latin typeface="Calibri"/>
                        </a:rPr>
                        <a:t>Phred</a:t>
                      </a:r>
                      <a:r>
                        <a:rPr lang="en-US" sz="1400" b="0" i="0" u="none" strike="noStrike" dirty="0">
                          <a:solidFill>
                            <a:srgbClr val="000000"/>
                          </a:solidFill>
                          <a:effectLst/>
                          <a:latin typeface="Calibri"/>
                        </a:rPr>
                        <a:t>-scaled)</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37603">
                <a:tc>
                  <a:txBody>
                    <a:bodyPr/>
                    <a:lstStyle/>
                    <a:p>
                      <a:pPr algn="ctr" fontAlgn="b"/>
                      <a:r>
                        <a:rPr lang="en-US" sz="1400" b="0" i="0" u="none" strike="noStrike">
                          <a:solidFill>
                            <a:srgbClr val="000000"/>
                          </a:solidFill>
                          <a:effectLst/>
                          <a:latin typeface="Calibri"/>
                        </a:rPr>
                        <a:t>6</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CIGAR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Extended CIGAR string (operations: MIDNSHP)</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37603">
                <a:tc>
                  <a:txBody>
                    <a:bodyPr/>
                    <a:lstStyle/>
                    <a:p>
                      <a:pPr algn="ctr" fontAlgn="b"/>
                      <a:r>
                        <a:rPr lang="en-US" sz="1400" b="0" i="0" u="none" strike="noStrike">
                          <a:solidFill>
                            <a:srgbClr val="000000"/>
                          </a:solidFill>
                          <a:effectLst/>
                          <a:latin typeface="Calibri"/>
                        </a:rPr>
                        <a:t>7</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MRNM</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Mate Reference </a:t>
                      </a:r>
                      <a:r>
                        <a:rPr lang="en-US" sz="1400" b="0" i="0" u="none" strike="noStrike" dirty="0" err="1">
                          <a:solidFill>
                            <a:srgbClr val="000000"/>
                          </a:solidFill>
                          <a:effectLst/>
                          <a:latin typeface="Calibri"/>
                        </a:rPr>
                        <a:t>NaMe</a:t>
                      </a:r>
                      <a:r>
                        <a:rPr lang="en-US" sz="1400" b="0" i="0" u="none" strike="noStrike" dirty="0">
                          <a:solidFill>
                            <a:srgbClr val="000000"/>
                          </a:solidFill>
                          <a:effectLst/>
                          <a:latin typeface="Calibri"/>
                        </a:rPr>
                        <a:t> (‘=’ if same as RNAME)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37603">
                <a:tc>
                  <a:txBody>
                    <a:bodyPr/>
                    <a:lstStyle/>
                    <a:p>
                      <a:pPr algn="ctr" fontAlgn="b"/>
                      <a:r>
                        <a:rPr lang="en-US" sz="1400" b="0" i="0" u="none" strike="noStrike">
                          <a:solidFill>
                            <a:srgbClr val="000000"/>
                          </a:solidFill>
                          <a:effectLst/>
                          <a:latin typeface="Calibri"/>
                        </a:rPr>
                        <a:t>8</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MPOS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1-Based leftmost Mate </a:t>
                      </a:r>
                      <a:r>
                        <a:rPr lang="en-US" sz="1400" b="0" i="0" u="none" strike="noStrike" dirty="0" err="1">
                          <a:solidFill>
                            <a:srgbClr val="000000"/>
                          </a:solidFill>
                          <a:effectLst/>
                          <a:latin typeface="Calibri"/>
                        </a:rPr>
                        <a:t>POSition</a:t>
                      </a:r>
                      <a:endParaRPr lang="en-US" sz="1400" b="0" i="0" u="none" strike="noStrike" dirty="0">
                        <a:solidFill>
                          <a:srgbClr val="000000"/>
                        </a:solidFill>
                        <a:effectLst/>
                        <a:latin typeface="Calibri"/>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237603">
                <a:tc>
                  <a:txBody>
                    <a:bodyPr/>
                    <a:lstStyle/>
                    <a:p>
                      <a:pPr algn="ctr" fontAlgn="b"/>
                      <a:r>
                        <a:rPr lang="en-US" sz="1400" b="0" i="0" u="none" strike="noStrike">
                          <a:solidFill>
                            <a:srgbClr val="000000"/>
                          </a:solidFill>
                          <a:effectLst/>
                          <a:latin typeface="Calibri"/>
                        </a:rPr>
                        <a:t>9</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ISIZE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Inferred Insert SIZE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37603">
                <a:tc>
                  <a:txBody>
                    <a:bodyPr/>
                    <a:lstStyle/>
                    <a:p>
                      <a:pPr algn="ctr" fontAlgn="b"/>
                      <a:r>
                        <a:rPr lang="en-US" sz="1400" b="0" i="0" u="none" strike="noStrike">
                          <a:solidFill>
                            <a:srgbClr val="000000"/>
                          </a:solidFill>
                          <a:effectLst/>
                          <a:latin typeface="Calibri"/>
                        </a:rPr>
                        <a:t>10</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a:solidFill>
                            <a:srgbClr val="000000"/>
                          </a:solidFill>
                          <a:effectLst/>
                          <a:latin typeface="Calibri"/>
                        </a:rPr>
                        <a:t>SEQ</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Query </a:t>
                      </a:r>
                      <a:r>
                        <a:rPr lang="en-US" sz="1400" b="0" i="0" u="none" strike="noStrike" dirty="0" err="1">
                          <a:solidFill>
                            <a:srgbClr val="000000"/>
                          </a:solidFill>
                          <a:effectLst/>
                          <a:latin typeface="Calibri"/>
                        </a:rPr>
                        <a:t>SEQuence</a:t>
                      </a:r>
                      <a:r>
                        <a:rPr lang="en-US" sz="1400" b="0" i="0" u="none" strike="noStrike" dirty="0">
                          <a:solidFill>
                            <a:srgbClr val="000000"/>
                          </a:solidFill>
                          <a:effectLst/>
                          <a:latin typeface="Calibri"/>
                        </a:rPr>
                        <a:t> on the same strand as the reference</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37603">
                <a:tc>
                  <a:txBody>
                    <a:bodyPr/>
                    <a:lstStyle/>
                    <a:p>
                      <a:pPr algn="ctr" fontAlgn="b"/>
                      <a:r>
                        <a:rPr lang="en-US" sz="1400" b="0" i="0" u="none" strike="noStrike">
                          <a:solidFill>
                            <a:srgbClr val="000000"/>
                          </a:solidFill>
                          <a:effectLst/>
                          <a:latin typeface="Calibri"/>
                        </a:rPr>
                        <a:t>11</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QUAL</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400" b="0" i="0" u="none" strike="noStrike" dirty="0">
                          <a:solidFill>
                            <a:srgbClr val="000000"/>
                          </a:solidFill>
                          <a:effectLst/>
                          <a:latin typeface="Calibri"/>
                        </a:rPr>
                        <a:t>Query </a:t>
                      </a:r>
                      <a:r>
                        <a:rPr lang="en-US" sz="1400" b="0" i="0" u="none" strike="noStrike" dirty="0" err="1">
                          <a:solidFill>
                            <a:srgbClr val="000000"/>
                          </a:solidFill>
                          <a:effectLst/>
                          <a:latin typeface="Calibri"/>
                        </a:rPr>
                        <a:t>QUALity</a:t>
                      </a:r>
                      <a:r>
                        <a:rPr lang="en-US" sz="1400" b="0" i="0" u="none" strike="noStrike" dirty="0">
                          <a:solidFill>
                            <a:srgbClr val="000000"/>
                          </a:solidFill>
                          <a:effectLst/>
                          <a:latin typeface="Calibri"/>
                        </a:rPr>
                        <a:t> (ASCII-33=</a:t>
                      </a:r>
                      <a:r>
                        <a:rPr lang="en-US" sz="1400" b="0" i="0" u="none" strike="noStrike" dirty="0" err="1">
                          <a:solidFill>
                            <a:srgbClr val="000000"/>
                          </a:solidFill>
                          <a:effectLst/>
                          <a:latin typeface="Calibri"/>
                        </a:rPr>
                        <a:t>Phred</a:t>
                      </a:r>
                      <a:r>
                        <a:rPr lang="en-US" sz="1400" b="0" i="0" u="none" strike="noStrike" dirty="0">
                          <a:solidFill>
                            <a:srgbClr val="000000"/>
                          </a:solidFill>
                          <a:effectLst/>
                          <a:latin typeface="Calibri"/>
                        </a:rPr>
                        <a:t> base quality)</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4" name="TextBox 3"/>
          <p:cNvSpPr txBox="1"/>
          <p:nvPr/>
        </p:nvSpPr>
        <p:spPr>
          <a:xfrm>
            <a:off x="181069" y="696160"/>
            <a:ext cx="8754934" cy="461665"/>
          </a:xfrm>
          <a:prstGeom prst="rect">
            <a:avLst/>
          </a:prstGeom>
          <a:noFill/>
        </p:spPr>
        <p:txBody>
          <a:bodyPr wrap="square" rtlCol="0">
            <a:spAutoFit/>
          </a:bodyPr>
          <a:lstStyle/>
          <a:p>
            <a:r>
              <a:rPr lang="en-US" sz="2400" dirty="0"/>
              <a:t>In SAM, each alignment has 11 mandatory fields and optional fields.</a:t>
            </a:r>
          </a:p>
        </p:txBody>
      </p:sp>
      <p:sp>
        <p:nvSpPr>
          <p:cNvPr id="9" name="Rectangle 8"/>
          <p:cNvSpPr/>
          <p:nvPr/>
        </p:nvSpPr>
        <p:spPr>
          <a:xfrm>
            <a:off x="217281" y="1194387"/>
            <a:ext cx="8382000" cy="707886"/>
          </a:xfrm>
          <a:prstGeom prst="rect">
            <a:avLst/>
          </a:prstGeom>
        </p:spPr>
        <p:txBody>
          <a:bodyPr wrap="square">
            <a:spAutoFit/>
          </a:bodyPr>
          <a:lstStyle/>
          <a:p>
            <a:r>
              <a:rPr lang="en-US" sz="1000" dirty="0">
                <a:highlight>
                  <a:srgbClr val="FFFF00"/>
                </a:highlight>
                <a:latin typeface="Courier"/>
                <a:cs typeface="Courier"/>
              </a:rPr>
              <a:t>EAS600_70:5:1:3215:930	99	REF	2767401	60	100M	=	2767797	498	NTGATATTAACTTGTCCAATATGATCAAATAGCATTAACCCCCCCTCACAACGTCCTGCATAGGGAACACGTTTTCCCCTGTGCACCCACGACTAAATTT	!++*+87777@@@@@@@@@@@@@@@@@@@@&lt;::&lt;&lt;99989::32222298&amp;)--28888589179@@@@@##############################</a:t>
            </a:r>
            <a:r>
              <a:rPr lang="en-US" sz="1000" dirty="0">
                <a:latin typeface="Courier"/>
                <a:cs typeface="Courier"/>
              </a:rPr>
              <a:t>	</a:t>
            </a:r>
            <a:r>
              <a:rPr lang="en-US" sz="1000" dirty="0">
                <a:solidFill>
                  <a:schemeClr val="bg1">
                    <a:lumMod val="65000"/>
                  </a:schemeClr>
                </a:solidFill>
                <a:latin typeface="Courier"/>
                <a:cs typeface="Courier"/>
              </a:rPr>
              <a:t>NM:i:1	MD:Z:0A99	AS:i:99	XS:i:0</a:t>
            </a:r>
          </a:p>
        </p:txBody>
      </p:sp>
      <p:sp>
        <p:nvSpPr>
          <p:cNvPr id="10" name="TextBox 9"/>
          <p:cNvSpPr txBox="1"/>
          <p:nvPr/>
        </p:nvSpPr>
        <p:spPr>
          <a:xfrm>
            <a:off x="6483988" y="2328668"/>
            <a:ext cx="2343141" cy="2719206"/>
          </a:xfrm>
          <a:prstGeom prst="rect">
            <a:avLst/>
          </a:prstGeom>
          <a:noFill/>
        </p:spPr>
        <p:txBody>
          <a:bodyPr wrap="square" rtlCol="0">
            <a:spAutoFit/>
          </a:bodyPr>
          <a:lstStyle/>
          <a:p>
            <a:pPr>
              <a:lnSpc>
                <a:spcPct val="130000"/>
              </a:lnSpc>
            </a:pPr>
            <a:r>
              <a:rPr lang="en-US" sz="1200" dirty="0">
                <a:latin typeface="Courier"/>
                <a:cs typeface="Courier"/>
              </a:rPr>
              <a:t>EAS600_70:5:1:3215:930</a:t>
            </a:r>
          </a:p>
          <a:p>
            <a:pPr>
              <a:lnSpc>
                <a:spcPct val="130000"/>
              </a:lnSpc>
            </a:pPr>
            <a:r>
              <a:rPr lang="en-US" sz="1200" dirty="0">
                <a:latin typeface="Courier"/>
                <a:cs typeface="Courier"/>
              </a:rPr>
              <a:t>99</a:t>
            </a:r>
          </a:p>
          <a:p>
            <a:pPr>
              <a:lnSpc>
                <a:spcPct val="130000"/>
              </a:lnSpc>
            </a:pPr>
            <a:r>
              <a:rPr lang="en-US" sz="1200" dirty="0">
                <a:latin typeface="Courier"/>
                <a:cs typeface="Courier"/>
              </a:rPr>
              <a:t>REF</a:t>
            </a:r>
          </a:p>
          <a:p>
            <a:pPr>
              <a:lnSpc>
                <a:spcPct val="130000"/>
              </a:lnSpc>
            </a:pPr>
            <a:r>
              <a:rPr lang="en-US" sz="1200" dirty="0">
                <a:latin typeface="Courier"/>
                <a:cs typeface="Courier"/>
              </a:rPr>
              <a:t>2767401</a:t>
            </a:r>
          </a:p>
          <a:p>
            <a:pPr>
              <a:lnSpc>
                <a:spcPct val="130000"/>
              </a:lnSpc>
            </a:pPr>
            <a:r>
              <a:rPr lang="en-US" sz="1200" dirty="0">
                <a:latin typeface="Courier"/>
                <a:cs typeface="Courier"/>
              </a:rPr>
              <a:t>60</a:t>
            </a:r>
          </a:p>
          <a:p>
            <a:pPr>
              <a:lnSpc>
                <a:spcPct val="130000"/>
              </a:lnSpc>
            </a:pPr>
            <a:r>
              <a:rPr lang="en-US" sz="1200" dirty="0">
                <a:latin typeface="Courier"/>
                <a:cs typeface="Courier"/>
              </a:rPr>
              <a:t>100M</a:t>
            </a:r>
          </a:p>
          <a:p>
            <a:pPr>
              <a:lnSpc>
                <a:spcPct val="130000"/>
              </a:lnSpc>
            </a:pPr>
            <a:r>
              <a:rPr lang="en-US" sz="1200" dirty="0">
                <a:latin typeface="Courier"/>
                <a:cs typeface="Courier"/>
              </a:rPr>
              <a:t>=</a:t>
            </a:r>
          </a:p>
          <a:p>
            <a:pPr>
              <a:lnSpc>
                <a:spcPct val="130000"/>
              </a:lnSpc>
            </a:pPr>
            <a:r>
              <a:rPr lang="en-US" sz="1200" dirty="0">
                <a:latin typeface="Courier"/>
                <a:cs typeface="Courier"/>
              </a:rPr>
              <a:t>2767797</a:t>
            </a:r>
          </a:p>
          <a:p>
            <a:pPr>
              <a:lnSpc>
                <a:spcPct val="130000"/>
              </a:lnSpc>
            </a:pPr>
            <a:r>
              <a:rPr lang="en-US" sz="1200" dirty="0">
                <a:latin typeface="Courier"/>
                <a:cs typeface="Courier"/>
              </a:rPr>
              <a:t>498</a:t>
            </a:r>
          </a:p>
          <a:p>
            <a:pPr>
              <a:lnSpc>
                <a:spcPct val="130000"/>
              </a:lnSpc>
            </a:pPr>
            <a:r>
              <a:rPr lang="en-US" sz="1200" dirty="0">
                <a:latin typeface="Courier"/>
                <a:cs typeface="Courier"/>
              </a:rPr>
              <a:t>NTGATA…</a:t>
            </a:r>
          </a:p>
          <a:p>
            <a:pPr>
              <a:lnSpc>
                <a:spcPct val="130000"/>
              </a:lnSpc>
            </a:pPr>
            <a:r>
              <a:rPr lang="en-US" sz="1200" dirty="0">
                <a:latin typeface="Courier"/>
                <a:cs typeface="Courier"/>
              </a:rPr>
              <a:t>!++*+8…</a:t>
            </a:r>
            <a:endParaRPr lang="en-US" sz="1200" dirty="0"/>
          </a:p>
        </p:txBody>
      </p:sp>
      <p:sp>
        <p:nvSpPr>
          <p:cNvPr id="5" name="Slide Number Placeholder 4"/>
          <p:cNvSpPr>
            <a:spLocks noGrp="1"/>
          </p:cNvSpPr>
          <p:nvPr>
            <p:ph type="sldNum" sz="quarter" idx="12"/>
          </p:nvPr>
        </p:nvSpPr>
        <p:spPr/>
        <p:txBody>
          <a:bodyPr/>
          <a:lstStyle/>
          <a:p>
            <a:fld id="{9DA039C4-C5F2-1743-BB7A-5D831266C61E}" type="slidenum">
              <a:rPr lang="en-US" smtClean="0"/>
              <a:t>25</a:t>
            </a:fld>
            <a:endParaRPr lang="en-US"/>
          </a:p>
        </p:txBody>
      </p:sp>
    </p:spTree>
    <p:extLst>
      <p:ext uri="{BB962C8B-B14F-4D97-AF65-F5344CB8AC3E}">
        <p14:creationId xmlns:p14="http://schemas.microsoft.com/office/powerpoint/2010/main" val="2080112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FLAG (for single-end or paired-end reads)</a:t>
            </a:r>
          </a:p>
        </p:txBody>
      </p:sp>
      <p:sp>
        <p:nvSpPr>
          <p:cNvPr id="8" name="TextBox 7"/>
          <p:cNvSpPr txBox="1"/>
          <p:nvPr/>
        </p:nvSpPr>
        <p:spPr>
          <a:xfrm>
            <a:off x="575427" y="4249132"/>
            <a:ext cx="5040804" cy="707886"/>
          </a:xfrm>
          <a:prstGeom prst="rect">
            <a:avLst/>
          </a:prstGeom>
          <a:noFill/>
        </p:spPr>
        <p:txBody>
          <a:bodyPr wrap="none" rtlCol="0">
            <a:spAutoFit/>
          </a:bodyPr>
          <a:lstStyle/>
          <a:p>
            <a:r>
              <a:rPr lang="en-US" sz="2000" dirty="0"/>
              <a:t>16				Reverse complemented</a:t>
            </a:r>
          </a:p>
          <a:p>
            <a:r>
              <a:rPr lang="en-US" sz="2000" dirty="0"/>
              <a:t>1 + 4 + 128 = 133	paired; segment unmapped; </a:t>
            </a:r>
          </a:p>
        </p:txBody>
      </p:sp>
      <p:graphicFrame>
        <p:nvGraphicFramePr>
          <p:cNvPr id="10" name="Table 9"/>
          <p:cNvGraphicFramePr>
            <a:graphicFrameLocks noGrp="1"/>
          </p:cNvGraphicFramePr>
          <p:nvPr>
            <p:extLst>
              <p:ext uri="{D42A27DB-BD31-4B8C-83A1-F6EECF244321}">
                <p14:modId xmlns:p14="http://schemas.microsoft.com/office/powerpoint/2010/main" val="3781149286"/>
              </p:ext>
            </p:extLst>
          </p:nvPr>
        </p:nvGraphicFramePr>
        <p:xfrm>
          <a:off x="575427" y="1064220"/>
          <a:ext cx="7926516" cy="3171435"/>
        </p:xfrm>
        <a:graphic>
          <a:graphicData uri="http://schemas.openxmlformats.org/drawingml/2006/table">
            <a:tbl>
              <a:tblPr/>
              <a:tblGrid>
                <a:gridCol w="1206805">
                  <a:extLst>
                    <a:ext uri="{9D8B030D-6E8A-4147-A177-3AD203B41FA5}">
                      <a16:colId xmlns:a16="http://schemas.microsoft.com/office/drawing/2014/main" val="20000"/>
                    </a:ext>
                  </a:extLst>
                </a:gridCol>
                <a:gridCol w="1028527">
                  <a:extLst>
                    <a:ext uri="{9D8B030D-6E8A-4147-A177-3AD203B41FA5}">
                      <a16:colId xmlns:a16="http://schemas.microsoft.com/office/drawing/2014/main" val="20001"/>
                    </a:ext>
                  </a:extLst>
                </a:gridCol>
                <a:gridCol w="5691184">
                  <a:extLst>
                    <a:ext uri="{9D8B030D-6E8A-4147-A177-3AD203B41FA5}">
                      <a16:colId xmlns:a16="http://schemas.microsoft.com/office/drawing/2014/main" val="20002"/>
                    </a:ext>
                  </a:extLst>
                </a:gridCol>
              </a:tblGrid>
              <a:tr h="414512">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14211">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14512">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214211">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214211">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214211">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214211">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214211">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214211">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14512">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214211">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214211">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
        <p:nvSpPr>
          <p:cNvPr id="12" name="TextBox 11"/>
          <p:cNvSpPr txBox="1"/>
          <p:nvPr/>
        </p:nvSpPr>
        <p:spPr>
          <a:xfrm>
            <a:off x="5966183" y="4249132"/>
            <a:ext cx="2720617" cy="138499"/>
          </a:xfrm>
          <a:prstGeom prst="rect">
            <a:avLst/>
          </a:prstGeom>
          <a:noFill/>
        </p:spPr>
        <p:txBody>
          <a:bodyPr wrap="none" rtlCol="0">
            <a:spAutoFit/>
          </a:bodyPr>
          <a:lstStyle/>
          <a:p>
            <a:r>
              <a:rPr lang="en-US" sz="300" dirty="0"/>
              <a:t>* http://</a:t>
            </a:r>
            <a:r>
              <a:rPr lang="en-US" sz="300" dirty="0" err="1"/>
              <a:t>support.illumina.com</a:t>
            </a:r>
            <a:r>
              <a:rPr lang="en-US" sz="300" dirty="0"/>
              <a:t>/help/</a:t>
            </a:r>
            <a:r>
              <a:rPr lang="en-US" sz="300" dirty="0" err="1"/>
              <a:t>SequencingAnalysisWorkflow</a:t>
            </a:r>
            <a:r>
              <a:rPr lang="en-US" sz="300" dirty="0"/>
              <a:t>/Content/Vault/Informatics/</a:t>
            </a:r>
            <a:r>
              <a:rPr lang="en-US" sz="300" dirty="0" err="1"/>
              <a:t>Sequencing_Analysis</a:t>
            </a:r>
            <a:r>
              <a:rPr lang="en-US" sz="300" dirty="0"/>
              <a:t>/CASAVA/</a:t>
            </a:r>
            <a:r>
              <a:rPr lang="en-US" sz="300" dirty="0" err="1"/>
              <a:t>swSEQ_mCA_BitwiseFlagValues.htm</a:t>
            </a:r>
            <a:endParaRPr lang="en-US" sz="300" dirty="0"/>
          </a:p>
        </p:txBody>
      </p:sp>
      <p:sp>
        <p:nvSpPr>
          <p:cNvPr id="13" name="TextBox 12"/>
          <p:cNvSpPr txBox="1"/>
          <p:nvPr/>
        </p:nvSpPr>
        <p:spPr>
          <a:xfrm>
            <a:off x="575427" y="710903"/>
            <a:ext cx="1903624" cy="369332"/>
          </a:xfrm>
          <a:prstGeom prst="rect">
            <a:avLst/>
          </a:prstGeom>
          <a:noFill/>
        </p:spPr>
        <p:txBody>
          <a:bodyPr wrap="none" rtlCol="0">
            <a:spAutoFit/>
          </a:bodyPr>
          <a:lstStyle/>
          <a:p>
            <a:r>
              <a:rPr lang="en-US" dirty="0"/>
              <a:t>Bitwise flag values</a:t>
            </a:r>
          </a:p>
        </p:txBody>
      </p:sp>
      <p:sp>
        <p:nvSpPr>
          <p:cNvPr id="3" name="Slide Number Placeholder 2"/>
          <p:cNvSpPr>
            <a:spLocks noGrp="1"/>
          </p:cNvSpPr>
          <p:nvPr>
            <p:ph type="sldNum" sz="quarter" idx="12"/>
          </p:nvPr>
        </p:nvSpPr>
        <p:spPr/>
        <p:txBody>
          <a:bodyPr/>
          <a:lstStyle/>
          <a:p>
            <a:fld id="{9DA039C4-C5F2-1743-BB7A-5D831266C61E}" type="slidenum">
              <a:rPr lang="en-US" smtClean="0"/>
              <a:t>26</a:t>
            </a:fld>
            <a:endParaRPr lang="en-US"/>
          </a:p>
        </p:txBody>
      </p:sp>
    </p:spTree>
    <p:extLst>
      <p:ext uri="{BB962C8B-B14F-4D97-AF65-F5344CB8AC3E}">
        <p14:creationId xmlns:p14="http://schemas.microsoft.com/office/powerpoint/2010/main" val="21409781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1412"/>
            <a:ext cx="8229600" cy="772987"/>
          </a:xfrm>
        </p:spPr>
        <p:txBody>
          <a:bodyPr/>
          <a:lstStyle/>
          <a:p>
            <a:r>
              <a:rPr lang="en-US" dirty="0"/>
              <a:t>Problem: explain these decimal FLAG numbers </a:t>
            </a:r>
          </a:p>
        </p:txBody>
      </p:sp>
      <p:sp>
        <p:nvSpPr>
          <p:cNvPr id="3" name="Content Placeholder 2"/>
          <p:cNvSpPr>
            <a:spLocks noGrp="1"/>
          </p:cNvSpPr>
          <p:nvPr>
            <p:ph idx="1"/>
          </p:nvPr>
        </p:nvSpPr>
        <p:spPr>
          <a:xfrm>
            <a:off x="457199" y="1015708"/>
            <a:ext cx="8229600" cy="570369"/>
          </a:xfrm>
        </p:spPr>
        <p:txBody>
          <a:bodyPr>
            <a:normAutofit/>
          </a:bodyPr>
          <a:lstStyle/>
          <a:p>
            <a:pPr marL="0" indent="0" algn="ctr">
              <a:lnSpc>
                <a:spcPct val="110000"/>
              </a:lnSpc>
              <a:buNone/>
            </a:pPr>
            <a:r>
              <a:rPr lang="en-US" sz="2800" dirty="0"/>
              <a:t>73,  81,  </a:t>
            </a:r>
            <a:r>
              <a:rPr lang="en-US" sz="2800" dirty="0">
                <a:solidFill>
                  <a:srgbClr val="FF0000"/>
                </a:solidFill>
              </a:rPr>
              <a:t>192</a:t>
            </a:r>
          </a:p>
          <a:p>
            <a:pPr>
              <a:lnSpc>
                <a:spcPct val="110000"/>
              </a:lnSpc>
            </a:pPr>
            <a:endParaRPr lang="en-US" sz="2800" dirty="0"/>
          </a:p>
        </p:txBody>
      </p:sp>
      <p:sp>
        <p:nvSpPr>
          <p:cNvPr id="4" name="Slide Number Placeholder 3"/>
          <p:cNvSpPr>
            <a:spLocks noGrp="1"/>
          </p:cNvSpPr>
          <p:nvPr>
            <p:ph type="sldNum" sz="quarter" idx="12"/>
          </p:nvPr>
        </p:nvSpPr>
        <p:spPr/>
        <p:txBody>
          <a:bodyPr/>
          <a:lstStyle/>
          <a:p>
            <a:fld id="{9DA039C4-C5F2-1743-BB7A-5D831266C61E}" type="slidenum">
              <a:rPr lang="en-US" smtClean="0"/>
              <a:t>27</a:t>
            </a:fld>
            <a:endParaRPr lang="en-US"/>
          </a:p>
        </p:txBody>
      </p:sp>
      <p:graphicFrame>
        <p:nvGraphicFramePr>
          <p:cNvPr id="5" name="Table 4"/>
          <p:cNvGraphicFramePr>
            <a:graphicFrameLocks noGrp="1"/>
          </p:cNvGraphicFramePr>
          <p:nvPr>
            <p:extLst>
              <p:ext uri="{D42A27DB-BD31-4B8C-83A1-F6EECF244321}">
                <p14:modId xmlns:p14="http://schemas.microsoft.com/office/powerpoint/2010/main" val="1219476862"/>
              </p:ext>
            </p:extLst>
          </p:nvPr>
        </p:nvGraphicFramePr>
        <p:xfrm>
          <a:off x="347134" y="1687386"/>
          <a:ext cx="8339665" cy="2895600"/>
        </p:xfrm>
        <a:graphic>
          <a:graphicData uri="http://schemas.openxmlformats.org/drawingml/2006/table">
            <a:tbl>
              <a:tblPr/>
              <a:tblGrid>
                <a:gridCol w="1536214">
                  <a:extLst>
                    <a:ext uri="{9D8B030D-6E8A-4147-A177-3AD203B41FA5}">
                      <a16:colId xmlns:a16="http://schemas.microsoft.com/office/drawing/2014/main" val="20000"/>
                    </a:ext>
                  </a:extLst>
                </a:gridCol>
                <a:gridCol w="1041345">
                  <a:extLst>
                    <a:ext uri="{9D8B030D-6E8A-4147-A177-3AD203B41FA5}">
                      <a16:colId xmlns:a16="http://schemas.microsoft.com/office/drawing/2014/main" val="20001"/>
                    </a:ext>
                  </a:extLst>
                </a:gridCol>
                <a:gridCol w="5762106">
                  <a:extLst>
                    <a:ext uri="{9D8B030D-6E8A-4147-A177-3AD203B41FA5}">
                      <a16:colId xmlns:a16="http://schemas.microsoft.com/office/drawing/2014/main" val="20002"/>
                    </a:ext>
                  </a:extLst>
                </a:gridCol>
              </a:tblGrid>
              <a:tr h="369325">
                <a:tc>
                  <a:txBody>
                    <a:bodyPr/>
                    <a:lstStyle/>
                    <a:p>
                      <a:pPr algn="ctr" fontAlgn="b"/>
                      <a:r>
                        <a:rPr lang="en-US" sz="1200" b="1" i="0" u="none" strike="noStrike" dirty="0">
                          <a:solidFill>
                            <a:schemeClr val="bg1">
                              <a:lumMod val="85000"/>
                            </a:schemeClr>
                          </a:solidFill>
                          <a:effectLst/>
                          <a:latin typeface="Palatino Linotype"/>
                        </a:rPr>
                        <a:t>Hexadecimal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1" i="0" u="none" strike="noStrike" dirty="0">
                          <a:solidFill>
                            <a:srgbClr val="666666"/>
                          </a:solidFill>
                          <a:effectLst/>
                          <a:latin typeface="Palatino Linotype"/>
                        </a:rPr>
                        <a:t>Decimal Value</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1" i="0" u="none" strike="noStrike" dirty="0">
                          <a:solidFill>
                            <a:srgbClr val="666666"/>
                          </a:solidFill>
                          <a:effectLst/>
                          <a:latin typeface="Palatino Linotype"/>
                        </a:rPr>
                        <a:t>Description</a:t>
                      </a:r>
                    </a:p>
                  </a:txBody>
                  <a:tcPr marL="12700" marR="12700" marT="12700" marB="0">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90859">
                <a:tc>
                  <a:txBody>
                    <a:bodyPr/>
                    <a:lstStyle/>
                    <a:p>
                      <a:pPr algn="ctr" fontAlgn="b"/>
                      <a:r>
                        <a:rPr lang="en-US" sz="1200" b="0" i="0" u="none" strike="noStrike" dirty="0">
                          <a:solidFill>
                            <a:schemeClr val="bg1">
                              <a:lumMod val="85000"/>
                            </a:schemeClr>
                          </a:solidFill>
                          <a:effectLst/>
                          <a:latin typeface="Palatino Linotype"/>
                        </a:rPr>
                        <a:t>0x0001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paired in sequencing, no matter whether it is mapped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69325">
                <a:tc>
                  <a:txBody>
                    <a:bodyPr/>
                    <a:lstStyle/>
                    <a:p>
                      <a:pPr algn="ctr" fontAlgn="b"/>
                      <a:r>
                        <a:rPr lang="en-US" sz="1200" b="0" i="0" u="none" strike="noStrike" dirty="0">
                          <a:solidFill>
                            <a:schemeClr val="bg1">
                              <a:lumMod val="85000"/>
                            </a:schemeClr>
                          </a:solidFill>
                          <a:effectLst/>
                          <a:latin typeface="Palatino Linotype"/>
                        </a:rPr>
                        <a:t>0x0002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read is mapped in a proper pair (depends on the protocol, normally inferred during alignment)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90859">
                <a:tc>
                  <a:txBody>
                    <a:bodyPr/>
                    <a:lstStyle/>
                    <a:p>
                      <a:pPr algn="ctr" fontAlgn="b"/>
                      <a:r>
                        <a:rPr lang="en-US" sz="1200" b="0" i="0" u="none" strike="noStrike" dirty="0">
                          <a:solidFill>
                            <a:schemeClr val="bg1">
                              <a:lumMod val="85000"/>
                            </a:schemeClr>
                          </a:solidFill>
                          <a:effectLst/>
                          <a:latin typeface="Palatino Linotype"/>
                        </a:rPr>
                        <a:t>0x0004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a:solidFill>
                            <a:srgbClr val="262626"/>
                          </a:solidFill>
                          <a:effectLst/>
                          <a:latin typeface="Palatino Linotype"/>
                        </a:rPr>
                        <a:t>The query sequence itself 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90859">
                <a:tc>
                  <a:txBody>
                    <a:bodyPr/>
                    <a:lstStyle/>
                    <a:p>
                      <a:pPr algn="ctr" fontAlgn="b"/>
                      <a:r>
                        <a:rPr lang="en-US" sz="1200" b="0" i="0" u="none" strike="noStrike" dirty="0">
                          <a:solidFill>
                            <a:schemeClr val="bg1">
                              <a:lumMod val="85000"/>
                            </a:schemeClr>
                          </a:solidFill>
                          <a:effectLst/>
                          <a:latin typeface="Palatino Linotype"/>
                        </a:rPr>
                        <a:t>0x0008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a:t>
                      </a:r>
                      <a:r>
                        <a:rPr lang="en-US" sz="1200" b="0" i="0" u="none" strike="noStrike" baseline="0" dirty="0">
                          <a:solidFill>
                            <a:srgbClr val="262626"/>
                          </a:solidFill>
                          <a:effectLst/>
                          <a:latin typeface="Palatino Linotype"/>
                        </a:rPr>
                        <a:t> second read </a:t>
                      </a:r>
                      <a:r>
                        <a:rPr lang="en-US" sz="1200" b="0" i="0" u="none" strike="noStrike" dirty="0">
                          <a:solidFill>
                            <a:srgbClr val="262626"/>
                          </a:solidFill>
                          <a:effectLst/>
                          <a:latin typeface="Palatino Linotype"/>
                        </a:rPr>
                        <a:t>is unmapped</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90859">
                <a:tc>
                  <a:txBody>
                    <a:bodyPr/>
                    <a:lstStyle/>
                    <a:p>
                      <a:pPr algn="ctr" fontAlgn="b"/>
                      <a:r>
                        <a:rPr lang="en-US" sz="1200" b="0" i="0" u="none" strike="noStrike" dirty="0">
                          <a:solidFill>
                            <a:schemeClr val="bg1">
                              <a:lumMod val="85000"/>
                            </a:schemeClr>
                          </a:solidFill>
                          <a:effectLst/>
                          <a:latin typeface="Palatino Linotype"/>
                        </a:rPr>
                        <a:t>0x0010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a:t>
                      </a:r>
                      <a:r>
                        <a:rPr lang="en-US" sz="1200" b="0" i="0" u="none" strike="noStrike" baseline="0" dirty="0">
                          <a:solidFill>
                            <a:srgbClr val="262626"/>
                          </a:solidFill>
                          <a:effectLst/>
                          <a:latin typeface="Palatino Linotype"/>
                        </a:rPr>
                        <a:t> is reverse complemented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90859">
                <a:tc>
                  <a:txBody>
                    <a:bodyPr/>
                    <a:lstStyle/>
                    <a:p>
                      <a:pPr algn="ctr" fontAlgn="b"/>
                      <a:r>
                        <a:rPr lang="en-US" sz="1200" b="0" i="0" u="none" strike="noStrike" dirty="0">
                          <a:solidFill>
                            <a:schemeClr val="bg1">
                              <a:lumMod val="85000"/>
                            </a:schemeClr>
                          </a:solidFill>
                          <a:effectLst/>
                          <a:latin typeface="Palatino Linotype"/>
                        </a:rPr>
                        <a:t>0x0020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32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second</a:t>
                      </a:r>
                      <a:r>
                        <a:rPr lang="en-US" sz="1200" b="0" i="0" u="none" strike="noStrike" baseline="0" dirty="0">
                          <a:solidFill>
                            <a:srgbClr val="262626"/>
                          </a:solidFill>
                          <a:effectLst/>
                          <a:latin typeface="Palatino Linotype"/>
                        </a:rPr>
                        <a:t> read is reversed</a:t>
                      </a:r>
                      <a:endParaRPr lang="en-US" sz="1200" b="0" i="0" u="none" strike="noStrike" dirty="0">
                        <a:solidFill>
                          <a:srgbClr val="262626"/>
                        </a:solidFill>
                        <a:effectLst/>
                        <a:latin typeface="Palatino Linotype"/>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190859">
                <a:tc>
                  <a:txBody>
                    <a:bodyPr/>
                    <a:lstStyle/>
                    <a:p>
                      <a:pPr algn="ctr" fontAlgn="b"/>
                      <a:r>
                        <a:rPr lang="en-US" sz="1200" b="0" i="0" u="none" strike="noStrike" dirty="0">
                          <a:solidFill>
                            <a:schemeClr val="bg1">
                              <a:lumMod val="85000"/>
                            </a:schemeClr>
                          </a:solidFill>
                          <a:effectLst/>
                          <a:latin typeface="Palatino Linotype"/>
                        </a:rPr>
                        <a:t>0x0040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64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first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190859">
                <a:tc>
                  <a:txBody>
                    <a:bodyPr/>
                    <a:lstStyle/>
                    <a:p>
                      <a:pPr algn="ctr" fontAlgn="b"/>
                      <a:r>
                        <a:rPr lang="en-US" sz="1200" b="0" i="0" u="none" strike="noStrike" dirty="0">
                          <a:solidFill>
                            <a:schemeClr val="bg1">
                              <a:lumMod val="85000"/>
                            </a:schemeClr>
                          </a:solidFill>
                          <a:effectLst/>
                          <a:latin typeface="Palatino Linotype"/>
                        </a:rPr>
                        <a:t>0x0080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128</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the second read in a pair</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69325">
                <a:tc>
                  <a:txBody>
                    <a:bodyPr/>
                    <a:lstStyle/>
                    <a:p>
                      <a:pPr algn="ctr" fontAlgn="b"/>
                      <a:r>
                        <a:rPr lang="en-US" sz="1200" b="0" i="0" u="none" strike="noStrike" dirty="0">
                          <a:solidFill>
                            <a:schemeClr val="bg1">
                              <a:lumMod val="85000"/>
                            </a:schemeClr>
                          </a:solidFill>
                          <a:effectLst/>
                          <a:latin typeface="Palatino Linotype"/>
                        </a:rPr>
                        <a:t>0x0100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256</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alignment is not primary (a read having split hits may have multiple primary alignment records)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190859">
                <a:tc>
                  <a:txBody>
                    <a:bodyPr/>
                    <a:lstStyle/>
                    <a:p>
                      <a:pPr algn="ctr" fontAlgn="b"/>
                      <a:r>
                        <a:rPr lang="en-US" sz="1200" b="0" i="0" u="none" strike="noStrike" dirty="0">
                          <a:solidFill>
                            <a:schemeClr val="bg1">
                              <a:lumMod val="85000"/>
                            </a:schemeClr>
                          </a:solidFill>
                          <a:effectLst/>
                          <a:latin typeface="Palatino Linotype"/>
                        </a:rPr>
                        <a:t>0x0200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a:solidFill>
                            <a:srgbClr val="262626"/>
                          </a:solidFill>
                          <a:effectLst/>
                          <a:latin typeface="Palatino Linotype"/>
                        </a:rPr>
                        <a:t>512</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fails platform/vendor quality checks</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190859">
                <a:tc>
                  <a:txBody>
                    <a:bodyPr/>
                    <a:lstStyle/>
                    <a:p>
                      <a:pPr algn="ctr" fontAlgn="b"/>
                      <a:r>
                        <a:rPr lang="en-US" sz="1200" b="0" i="0" u="none" strike="noStrike" dirty="0">
                          <a:solidFill>
                            <a:schemeClr val="bg1">
                              <a:lumMod val="85000"/>
                            </a:schemeClr>
                          </a:solidFill>
                          <a:effectLst/>
                          <a:latin typeface="Palatino Linotype"/>
                        </a:rPr>
                        <a:t>0x0400</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200" b="0" i="0" u="none" strike="noStrike" dirty="0">
                          <a:solidFill>
                            <a:srgbClr val="262626"/>
                          </a:solidFill>
                          <a:effectLst/>
                          <a:latin typeface="Palatino Linotype"/>
                        </a:rPr>
                        <a:t>1024</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l" fontAlgn="b"/>
                      <a:r>
                        <a:rPr lang="en-US" sz="1200" b="0" i="0" u="none" strike="noStrike" dirty="0">
                          <a:solidFill>
                            <a:srgbClr val="262626"/>
                          </a:solidFill>
                          <a:effectLst/>
                          <a:latin typeface="Palatino Linotype"/>
                        </a:rPr>
                        <a:t>The read is either a PCR duplicate or an optical duplicate</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7502691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MAPQ: Mapping quality</a:t>
            </a:r>
          </a:p>
        </p:txBody>
      </p:sp>
      <p:sp>
        <p:nvSpPr>
          <p:cNvPr id="3" name="Content Placeholder 2"/>
          <p:cNvSpPr>
            <a:spLocks noGrp="1"/>
          </p:cNvSpPr>
          <p:nvPr>
            <p:ph idx="1"/>
          </p:nvPr>
        </p:nvSpPr>
        <p:spPr>
          <a:xfrm>
            <a:off x="457200" y="2036968"/>
            <a:ext cx="8305800" cy="939224"/>
          </a:xfrm>
        </p:spPr>
        <p:txBody>
          <a:bodyPr/>
          <a:lstStyle/>
          <a:p>
            <a:r>
              <a:rPr lang="en-US" dirty="0"/>
              <a:t>MAPQ = −10 log</a:t>
            </a:r>
            <a:r>
              <a:rPr lang="en-US" baseline="-25000" dirty="0"/>
              <a:t>10</a:t>
            </a:r>
            <a:r>
              <a:rPr lang="en-US" dirty="0"/>
              <a:t> </a:t>
            </a:r>
            <a:r>
              <a:rPr lang="en-US" dirty="0" err="1"/>
              <a:t>Prob</a:t>
            </a:r>
            <a:r>
              <a:rPr lang="en-US" dirty="0"/>
              <a:t>{error mapping}, rounded to the nearest integer.</a:t>
            </a:r>
          </a:p>
        </p:txBody>
      </p:sp>
      <p:sp>
        <p:nvSpPr>
          <p:cNvPr id="4" name="TextBox 3"/>
          <p:cNvSpPr txBox="1"/>
          <p:nvPr/>
        </p:nvSpPr>
        <p:spPr>
          <a:xfrm>
            <a:off x="1676401" y="3033679"/>
            <a:ext cx="5663379" cy="1852815"/>
          </a:xfrm>
          <a:prstGeom prst="rect">
            <a:avLst/>
          </a:prstGeom>
          <a:noFill/>
        </p:spPr>
        <p:txBody>
          <a:bodyPr wrap="none" rtlCol="0">
            <a:spAutoFit/>
          </a:bodyPr>
          <a:lstStyle/>
          <a:p>
            <a:pPr>
              <a:lnSpc>
                <a:spcPct val="120000"/>
              </a:lnSpc>
            </a:pPr>
            <a:r>
              <a:rPr lang="en-US" sz="2400" dirty="0"/>
              <a:t>0:   </a:t>
            </a:r>
            <a:r>
              <a:rPr lang="en-US" sz="2400" dirty="0" err="1"/>
              <a:t>Prob</a:t>
            </a:r>
            <a:r>
              <a:rPr lang="en-US" sz="2400" dirty="0"/>
              <a:t>(error mapping) = 10</a:t>
            </a:r>
            <a:r>
              <a:rPr lang="en-US" sz="2400" baseline="30000" dirty="0"/>
              <a:t>0/(-10)</a:t>
            </a:r>
            <a:r>
              <a:rPr lang="en-US" sz="2400" dirty="0"/>
              <a:t> = 1</a:t>
            </a:r>
          </a:p>
          <a:p>
            <a:pPr>
              <a:lnSpc>
                <a:spcPct val="120000"/>
              </a:lnSpc>
            </a:pPr>
            <a:r>
              <a:rPr lang="en-US" sz="2400" dirty="0"/>
              <a:t>10: </a:t>
            </a:r>
            <a:r>
              <a:rPr lang="en-US" sz="2400" dirty="0" err="1"/>
              <a:t>Prob</a:t>
            </a:r>
            <a:r>
              <a:rPr lang="en-US" sz="2400" dirty="0"/>
              <a:t>(error mapping) = 10</a:t>
            </a:r>
            <a:r>
              <a:rPr lang="en-US" sz="2400" baseline="30000" dirty="0"/>
              <a:t>10/(-10)</a:t>
            </a:r>
            <a:r>
              <a:rPr lang="en-US" sz="2400" dirty="0"/>
              <a:t> = 0.1</a:t>
            </a:r>
          </a:p>
          <a:p>
            <a:pPr>
              <a:lnSpc>
                <a:spcPct val="120000"/>
              </a:lnSpc>
            </a:pPr>
            <a:r>
              <a:rPr lang="en-US" sz="2400" dirty="0"/>
              <a:t>30: </a:t>
            </a:r>
            <a:r>
              <a:rPr lang="en-US" sz="2400" dirty="0" err="1"/>
              <a:t>Prob</a:t>
            </a:r>
            <a:r>
              <a:rPr lang="en-US" sz="2400" dirty="0"/>
              <a:t>(error mapping) = 10</a:t>
            </a:r>
            <a:r>
              <a:rPr lang="en-US" sz="2400" baseline="30000" dirty="0"/>
              <a:t>30/(-10)</a:t>
            </a:r>
            <a:r>
              <a:rPr lang="en-US" sz="2400" dirty="0"/>
              <a:t> = 0.001</a:t>
            </a:r>
          </a:p>
          <a:p>
            <a:pPr>
              <a:lnSpc>
                <a:spcPct val="120000"/>
              </a:lnSpc>
            </a:pPr>
            <a:r>
              <a:rPr lang="en-US" sz="2400" dirty="0"/>
              <a:t>40: </a:t>
            </a:r>
            <a:r>
              <a:rPr lang="en-US" sz="2400" dirty="0" err="1"/>
              <a:t>Prob</a:t>
            </a:r>
            <a:r>
              <a:rPr lang="en-US" sz="2400" dirty="0"/>
              <a:t>(error mapping) = 10</a:t>
            </a:r>
            <a:r>
              <a:rPr lang="en-US" sz="2400" baseline="30000" dirty="0"/>
              <a:t>40/(-10)</a:t>
            </a:r>
            <a:r>
              <a:rPr lang="en-US" sz="2400" dirty="0"/>
              <a:t> = 0.0001</a:t>
            </a:r>
          </a:p>
        </p:txBody>
      </p:sp>
      <p:sp>
        <p:nvSpPr>
          <p:cNvPr id="5" name="Slide Number Placeholder 4"/>
          <p:cNvSpPr>
            <a:spLocks noGrp="1"/>
          </p:cNvSpPr>
          <p:nvPr>
            <p:ph type="sldNum" sz="quarter" idx="12"/>
          </p:nvPr>
        </p:nvSpPr>
        <p:spPr/>
        <p:txBody>
          <a:bodyPr/>
          <a:lstStyle/>
          <a:p>
            <a:fld id="{9DA039C4-C5F2-1743-BB7A-5D831266C61E}" type="slidenum">
              <a:rPr lang="en-US" smtClean="0"/>
              <a:t>28</a:t>
            </a:fld>
            <a:endParaRPr lang="en-US"/>
          </a:p>
        </p:txBody>
      </p:sp>
      <p:sp>
        <p:nvSpPr>
          <p:cNvPr id="6" name="TextBox 5">
            <a:extLst>
              <a:ext uri="{FF2B5EF4-FFF2-40B4-BE49-F238E27FC236}">
                <a16:creationId xmlns:a16="http://schemas.microsoft.com/office/drawing/2014/main" id="{14F0B53A-F652-DDEB-1B57-B0130474D2B4}"/>
              </a:ext>
            </a:extLst>
          </p:cNvPr>
          <p:cNvSpPr txBox="1"/>
          <p:nvPr/>
        </p:nvSpPr>
        <p:spPr>
          <a:xfrm>
            <a:off x="396421" y="1008449"/>
            <a:ext cx="8366580" cy="830997"/>
          </a:xfrm>
          <a:prstGeom prst="rect">
            <a:avLst/>
          </a:prstGeom>
          <a:noFill/>
        </p:spPr>
        <p:txBody>
          <a:bodyPr wrap="square" rtlCol="0">
            <a:spAutoFit/>
          </a:bodyPr>
          <a:lstStyle/>
          <a:p>
            <a:r>
              <a:rPr lang="en-US" sz="2400" dirty="0"/>
              <a:t>Mapping quality is a measure of the confidence in the accuracy of the alignment of a sequence read to a reference genome.</a:t>
            </a:r>
          </a:p>
        </p:txBody>
      </p:sp>
    </p:spTree>
    <p:extLst>
      <p:ext uri="{BB962C8B-B14F-4D97-AF65-F5344CB8AC3E}">
        <p14:creationId xmlns:p14="http://schemas.microsoft.com/office/powerpoint/2010/main" val="2264261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Factors influencing mapping quality</a:t>
            </a:r>
          </a:p>
        </p:txBody>
      </p:sp>
      <p:sp>
        <p:nvSpPr>
          <p:cNvPr id="3" name="Content Placeholder 2"/>
          <p:cNvSpPr>
            <a:spLocks noGrp="1"/>
          </p:cNvSpPr>
          <p:nvPr>
            <p:ph idx="1"/>
          </p:nvPr>
        </p:nvSpPr>
        <p:spPr>
          <a:xfrm>
            <a:off x="457200" y="862598"/>
            <a:ext cx="8229600" cy="676527"/>
          </a:xfrm>
        </p:spPr>
        <p:txBody>
          <a:bodyPr/>
          <a:lstStyle/>
          <a:p>
            <a:r>
              <a:rPr lang="en-US" dirty="0"/>
              <a:t>Alignment quality (matches, mismatches, gaps)</a:t>
            </a:r>
          </a:p>
          <a:p>
            <a:endParaRPr lang="en-US" dirty="0"/>
          </a:p>
          <a:p>
            <a:endParaRPr lang="en-US" dirty="0"/>
          </a:p>
          <a:p>
            <a:endParaRPr lang="en-US" dirty="0"/>
          </a:p>
        </p:txBody>
      </p:sp>
      <p:sp>
        <p:nvSpPr>
          <p:cNvPr id="4" name="TextBox 3"/>
          <p:cNvSpPr txBox="1"/>
          <p:nvPr/>
        </p:nvSpPr>
        <p:spPr>
          <a:xfrm>
            <a:off x="1722546" y="1475753"/>
            <a:ext cx="1708408" cy="923330"/>
          </a:xfrm>
          <a:prstGeom prst="rect">
            <a:avLst/>
          </a:prstGeom>
          <a:noFill/>
        </p:spPr>
        <p:txBody>
          <a:bodyPr wrap="none" rtlCol="0">
            <a:spAutoFit/>
          </a:bodyPr>
          <a:lstStyle/>
          <a:p>
            <a:r>
              <a:rPr lang="en-US" dirty="0">
                <a:latin typeface="Courier New"/>
                <a:cs typeface="Courier New"/>
              </a:rPr>
              <a:t>s: CTGTTGCT</a:t>
            </a:r>
          </a:p>
          <a:p>
            <a:r>
              <a:rPr lang="en-US" dirty="0">
                <a:latin typeface="Courier New"/>
                <a:cs typeface="Courier New"/>
              </a:rPr>
              <a:t>    ||</a:t>
            </a:r>
            <a:r>
              <a:rPr lang="en-US" dirty="0">
                <a:solidFill>
                  <a:srgbClr val="FF0000"/>
                </a:solidFill>
                <a:latin typeface="Courier New"/>
                <a:cs typeface="Courier New"/>
              </a:rPr>
              <a:t>|</a:t>
            </a:r>
            <a:r>
              <a:rPr lang="en-US" dirty="0">
                <a:latin typeface="Courier New"/>
                <a:cs typeface="Courier New"/>
              </a:rPr>
              <a:t>|||</a:t>
            </a:r>
          </a:p>
          <a:p>
            <a:r>
              <a:rPr lang="en-US" dirty="0">
                <a:latin typeface="Courier New"/>
                <a:cs typeface="Courier New"/>
              </a:rPr>
              <a:t>t: ATGCTGCA</a:t>
            </a:r>
          </a:p>
        </p:txBody>
      </p:sp>
      <p:grpSp>
        <p:nvGrpSpPr>
          <p:cNvPr id="21" name="Group 20"/>
          <p:cNvGrpSpPr/>
          <p:nvPr/>
        </p:nvGrpSpPr>
        <p:grpSpPr>
          <a:xfrm>
            <a:off x="796843" y="3100133"/>
            <a:ext cx="6835437" cy="922360"/>
            <a:chOff x="796842" y="3812531"/>
            <a:chExt cx="6835437" cy="922360"/>
          </a:xfrm>
        </p:grpSpPr>
        <p:sp>
          <p:nvSpPr>
            <p:cNvPr id="5" name="Rectangle 4"/>
            <p:cNvSpPr/>
            <p:nvPr/>
          </p:nvSpPr>
          <p:spPr>
            <a:xfrm flipV="1">
              <a:off x="1417745" y="4501517"/>
              <a:ext cx="6214534" cy="129564"/>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flipV="1">
              <a:off x="1722546" y="4501396"/>
              <a:ext cx="1063351" cy="126999"/>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flipV="1">
              <a:off x="4414946" y="4501397"/>
              <a:ext cx="8890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p:nvPr/>
          </p:nvCxnSpPr>
          <p:spPr>
            <a:xfrm>
              <a:off x="5773554" y="4075627"/>
              <a:ext cx="546100" cy="0"/>
            </a:xfrm>
            <a:prstGeom prst="line">
              <a:avLst/>
            </a:prstGeom>
            <a:ln w="57150" cmpd="sng">
              <a:solidFill>
                <a:schemeClr val="accent4">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3130252" y="4058064"/>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0" name="Parallelogram 9"/>
            <p:cNvSpPr/>
            <p:nvPr/>
          </p:nvSpPr>
          <p:spPr>
            <a:xfrm>
              <a:off x="1858012" y="4108864"/>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Parallelogram 10"/>
            <p:cNvSpPr/>
            <p:nvPr/>
          </p:nvSpPr>
          <p:spPr>
            <a:xfrm flipH="1">
              <a:off x="3130251" y="4108864"/>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TextBox 11"/>
            <p:cNvSpPr txBox="1"/>
            <p:nvPr/>
          </p:nvSpPr>
          <p:spPr>
            <a:xfrm>
              <a:off x="2083774" y="3812531"/>
              <a:ext cx="702123" cy="369332"/>
            </a:xfrm>
            <a:prstGeom prst="rect">
              <a:avLst/>
            </a:prstGeom>
            <a:noFill/>
          </p:spPr>
          <p:txBody>
            <a:bodyPr wrap="none" rtlCol="0">
              <a:spAutoFit/>
            </a:bodyPr>
            <a:lstStyle/>
            <a:p>
              <a:r>
                <a:rPr lang="en-US" dirty="0"/>
                <a:t>reads</a:t>
              </a:r>
            </a:p>
          </p:txBody>
        </p:sp>
        <p:sp>
          <p:nvSpPr>
            <p:cNvPr id="13" name="Parallelogram 12"/>
            <p:cNvSpPr/>
            <p:nvPr/>
          </p:nvSpPr>
          <p:spPr>
            <a:xfrm flipH="1">
              <a:off x="5773840" y="4109493"/>
              <a:ext cx="545814" cy="367229"/>
            </a:xfrm>
            <a:prstGeom prst="parallelogram">
              <a:avLst>
                <a:gd name="adj" fmla="val 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p:cNvSpPr/>
            <p:nvPr/>
          </p:nvSpPr>
          <p:spPr>
            <a:xfrm flipV="1">
              <a:off x="5773840" y="4498712"/>
              <a:ext cx="545814" cy="129683"/>
            </a:xfrm>
            <a:prstGeom prst="rect">
              <a:avLst/>
            </a:prstGeom>
            <a:solidFill>
              <a:schemeClr val="accent4">
                <a:lumMod val="75000"/>
              </a:schemeClr>
            </a:solidFill>
            <a:ln>
              <a:solidFill>
                <a:schemeClr val="accent4">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TextBox 16"/>
            <p:cNvSpPr txBox="1"/>
            <p:nvPr/>
          </p:nvSpPr>
          <p:spPr>
            <a:xfrm>
              <a:off x="796842" y="4365559"/>
              <a:ext cx="505267" cy="369332"/>
            </a:xfrm>
            <a:prstGeom prst="rect">
              <a:avLst/>
            </a:prstGeom>
            <a:noFill/>
          </p:spPr>
          <p:txBody>
            <a:bodyPr wrap="none" rtlCol="0">
              <a:spAutoFit/>
            </a:bodyPr>
            <a:lstStyle/>
            <a:p>
              <a:r>
                <a:rPr lang="en-US" dirty="0"/>
                <a:t>Ref</a:t>
              </a:r>
            </a:p>
          </p:txBody>
        </p:sp>
      </p:grpSp>
      <p:sp>
        <p:nvSpPr>
          <p:cNvPr id="15" name="Slide Number Placeholder 14"/>
          <p:cNvSpPr>
            <a:spLocks noGrp="1"/>
          </p:cNvSpPr>
          <p:nvPr>
            <p:ph type="sldNum" sz="quarter" idx="12"/>
          </p:nvPr>
        </p:nvSpPr>
        <p:spPr/>
        <p:txBody>
          <a:bodyPr/>
          <a:lstStyle/>
          <a:p>
            <a:fld id="{9DA039C4-C5F2-1743-BB7A-5D831266C61E}" type="slidenum">
              <a:rPr lang="en-US" smtClean="0"/>
              <a:t>29</a:t>
            </a:fld>
            <a:endParaRPr lang="en-US"/>
          </a:p>
        </p:txBody>
      </p:sp>
      <p:sp>
        <p:nvSpPr>
          <p:cNvPr id="18" name="TextBox 17"/>
          <p:cNvSpPr txBox="1"/>
          <p:nvPr/>
        </p:nvSpPr>
        <p:spPr>
          <a:xfrm>
            <a:off x="1673401" y="4216296"/>
            <a:ext cx="5483091" cy="523220"/>
          </a:xfrm>
          <a:prstGeom prst="rect">
            <a:avLst/>
          </a:prstGeom>
          <a:noFill/>
        </p:spPr>
        <p:txBody>
          <a:bodyPr wrap="none" rtlCol="0">
            <a:spAutoFit/>
          </a:bodyPr>
          <a:lstStyle/>
          <a:p>
            <a:r>
              <a:rPr lang="en-US" sz="2800" dirty="0">
                <a:solidFill>
                  <a:srgbClr val="FF0000"/>
                </a:solidFill>
              </a:rPr>
              <a:t>Mapping quality ≠ Alignment quality</a:t>
            </a:r>
          </a:p>
        </p:txBody>
      </p:sp>
      <p:sp>
        <p:nvSpPr>
          <p:cNvPr id="20" name="Content Placeholder 2"/>
          <p:cNvSpPr txBox="1">
            <a:spLocks/>
          </p:cNvSpPr>
          <p:nvPr/>
        </p:nvSpPr>
        <p:spPr>
          <a:xfrm>
            <a:off x="457201" y="2457092"/>
            <a:ext cx="4029677" cy="525348"/>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4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4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4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dirty="0"/>
              <a:t>Mapping ambiguity</a:t>
            </a:r>
          </a:p>
        </p:txBody>
      </p:sp>
    </p:spTree>
    <p:extLst>
      <p:ext uri="{BB962C8B-B14F-4D97-AF65-F5344CB8AC3E}">
        <p14:creationId xmlns:p14="http://schemas.microsoft.com/office/powerpoint/2010/main" val="129347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36975"/>
            <a:ext cx="8229600" cy="579740"/>
          </a:xfrm>
        </p:spPr>
        <p:txBody>
          <a:bodyPr/>
          <a:lstStyle/>
          <a:p>
            <a:r>
              <a:rPr lang="en-US" dirty="0"/>
              <a:t>Relationship among different algorithms</a:t>
            </a:r>
          </a:p>
        </p:txBody>
      </p:sp>
      <p:sp>
        <p:nvSpPr>
          <p:cNvPr id="5" name="TextBox 4"/>
          <p:cNvSpPr txBox="1"/>
          <p:nvPr/>
        </p:nvSpPr>
        <p:spPr>
          <a:xfrm>
            <a:off x="1358935" y="4717941"/>
            <a:ext cx="4198585" cy="215444"/>
          </a:xfrm>
          <a:prstGeom prst="rect">
            <a:avLst/>
          </a:prstGeom>
          <a:noFill/>
        </p:spPr>
        <p:txBody>
          <a:bodyPr wrap="none" rtlCol="0">
            <a:spAutoFit/>
          </a:bodyPr>
          <a:lstStyle/>
          <a:p>
            <a:r>
              <a:rPr lang="en-US" sz="800" dirty="0"/>
              <a:t>http://</a:t>
            </a:r>
            <a:r>
              <a:rPr lang="en-US" sz="800" dirty="0" err="1"/>
              <a:t>evomicsorg.wpengine.netdna-cdn.com</a:t>
            </a:r>
            <a:r>
              <a:rPr lang="en-US" sz="800" dirty="0"/>
              <a:t>/</a:t>
            </a:r>
            <a:r>
              <a:rPr lang="en-US" sz="800" dirty="0" err="1"/>
              <a:t>wp</a:t>
            </a:r>
            <a:r>
              <a:rPr lang="en-US" sz="800" dirty="0"/>
              <a:t>-content/uploads/2014/01/alignCompare2.jpg</a:t>
            </a:r>
          </a:p>
        </p:txBody>
      </p:sp>
      <p:sp>
        <p:nvSpPr>
          <p:cNvPr id="3" name="TextBox 2"/>
          <p:cNvSpPr txBox="1"/>
          <p:nvPr/>
        </p:nvSpPr>
        <p:spPr>
          <a:xfrm>
            <a:off x="6392588" y="2191824"/>
            <a:ext cx="1868009" cy="1200329"/>
          </a:xfrm>
          <a:prstGeom prst="rect">
            <a:avLst/>
          </a:prstGeom>
          <a:solidFill>
            <a:schemeClr val="bg1">
              <a:lumMod val="75000"/>
            </a:schemeClr>
          </a:solidFill>
          <a:ln>
            <a:noFill/>
          </a:ln>
        </p:spPr>
        <p:txBody>
          <a:bodyPr wrap="square" rtlCol="0">
            <a:spAutoFit/>
          </a:bodyPr>
          <a:lstStyle/>
          <a:p>
            <a:r>
              <a:rPr lang="en-US" dirty="0">
                <a:solidFill>
                  <a:srgbClr val="FF0000"/>
                </a:solidFill>
              </a:rPr>
              <a:t>Long sequences</a:t>
            </a:r>
          </a:p>
          <a:p>
            <a:r>
              <a:rPr lang="en-US" dirty="0">
                <a:solidFill>
                  <a:srgbClr val="0000FF"/>
                </a:solidFill>
              </a:rPr>
              <a:t>Short reads</a:t>
            </a:r>
          </a:p>
          <a:p>
            <a:r>
              <a:rPr lang="en-US" dirty="0">
                <a:solidFill>
                  <a:srgbClr val="FFFF00"/>
                </a:solidFill>
              </a:rPr>
              <a:t>Pairwise heuristic</a:t>
            </a:r>
          </a:p>
          <a:p>
            <a:r>
              <a:rPr lang="en-US" dirty="0">
                <a:solidFill>
                  <a:srgbClr val="008000"/>
                </a:solidFill>
              </a:rPr>
              <a:t>Sensitive aligners</a:t>
            </a:r>
          </a:p>
        </p:txBody>
      </p:sp>
      <p:pic>
        <p:nvPicPr>
          <p:cNvPr id="6" name="Picture 5" descr="Screenshot 2016-03-01 10.22.2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816715"/>
            <a:ext cx="5702852" cy="3718593"/>
          </a:xfrm>
          <a:prstGeom prst="rect">
            <a:avLst/>
          </a:prstGeom>
        </p:spPr>
      </p:pic>
      <p:sp>
        <p:nvSpPr>
          <p:cNvPr id="4" name="Slide Number Placeholder 3"/>
          <p:cNvSpPr>
            <a:spLocks noGrp="1"/>
          </p:cNvSpPr>
          <p:nvPr>
            <p:ph type="sldNum" sz="quarter" idx="12"/>
          </p:nvPr>
        </p:nvSpPr>
        <p:spPr/>
        <p:txBody>
          <a:bodyPr/>
          <a:lstStyle/>
          <a:p>
            <a:fld id="{9DA039C4-C5F2-1743-BB7A-5D831266C61E}" type="slidenum">
              <a:rPr lang="en-US" smtClean="0"/>
              <a:t>3</a:t>
            </a:fld>
            <a:endParaRPr lang="en-US"/>
          </a:p>
        </p:txBody>
      </p:sp>
    </p:spTree>
    <p:extLst>
      <p:ext uri="{BB962C8B-B14F-4D97-AF65-F5344CB8AC3E}">
        <p14:creationId xmlns:p14="http://schemas.microsoft.com/office/powerpoint/2010/main" val="32781587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read with a high mapping score</a:t>
            </a:r>
          </a:p>
        </p:txBody>
      </p:sp>
      <p:sp>
        <p:nvSpPr>
          <p:cNvPr id="3" name="Content Placeholder 2"/>
          <p:cNvSpPr>
            <a:spLocks noGrp="1"/>
          </p:cNvSpPr>
          <p:nvPr>
            <p:ph idx="1"/>
          </p:nvPr>
        </p:nvSpPr>
        <p:spPr>
          <a:xfrm>
            <a:off x="644878" y="1300339"/>
            <a:ext cx="7854244" cy="2952304"/>
          </a:xfrm>
        </p:spPr>
        <p:txBody>
          <a:bodyPr/>
          <a:lstStyle/>
          <a:p>
            <a:r>
              <a:rPr lang="en-US" dirty="0"/>
              <a:t>A read alignment with a mapping quality 30 or above usually implies:</a:t>
            </a:r>
          </a:p>
          <a:p>
            <a:pPr marL="0" indent="0">
              <a:buNone/>
            </a:pPr>
            <a:endParaRPr lang="en-US" dirty="0"/>
          </a:p>
          <a:p>
            <a:pPr marL="0" indent="0">
              <a:buNone/>
            </a:pPr>
            <a:r>
              <a:rPr lang="en-US" dirty="0"/>
              <a:t>The read is mapped at the location with </a:t>
            </a:r>
            <a:r>
              <a:rPr lang="en-US" b="1" dirty="0">
                <a:solidFill>
                  <a:srgbClr val="FF0000"/>
                </a:solidFill>
              </a:rPr>
              <a:t>a high alignment score </a:t>
            </a:r>
            <a:r>
              <a:rPr lang="en-US" dirty="0"/>
              <a:t>and the read is not mapped to anywhere else or alignments at other locations are not as good as this alignment.</a:t>
            </a:r>
          </a:p>
        </p:txBody>
      </p:sp>
      <p:sp>
        <p:nvSpPr>
          <p:cNvPr id="4" name="Slide Number Placeholder 3"/>
          <p:cNvSpPr>
            <a:spLocks noGrp="1"/>
          </p:cNvSpPr>
          <p:nvPr>
            <p:ph type="sldNum" sz="quarter" idx="12"/>
          </p:nvPr>
        </p:nvSpPr>
        <p:spPr/>
        <p:txBody>
          <a:bodyPr/>
          <a:lstStyle/>
          <a:p>
            <a:fld id="{9DA039C4-C5F2-1743-BB7A-5D831266C61E}" type="slidenum">
              <a:rPr lang="en-US" smtClean="0"/>
              <a:t>30</a:t>
            </a:fld>
            <a:endParaRPr lang="en-US"/>
          </a:p>
        </p:txBody>
      </p:sp>
    </p:spTree>
    <p:extLst>
      <p:ext uri="{BB962C8B-B14F-4D97-AF65-F5344CB8AC3E}">
        <p14:creationId xmlns:p14="http://schemas.microsoft.com/office/powerpoint/2010/main" val="27010356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CIGAR</a:t>
            </a:r>
          </a:p>
        </p:txBody>
      </p:sp>
      <p:graphicFrame>
        <p:nvGraphicFramePr>
          <p:cNvPr id="4" name="Table 3"/>
          <p:cNvGraphicFramePr>
            <a:graphicFrameLocks noGrp="1"/>
          </p:cNvGraphicFramePr>
          <p:nvPr>
            <p:extLst>
              <p:ext uri="{D42A27DB-BD31-4B8C-83A1-F6EECF244321}">
                <p14:modId xmlns:p14="http://schemas.microsoft.com/office/powerpoint/2010/main" val="4136475214"/>
              </p:ext>
            </p:extLst>
          </p:nvPr>
        </p:nvGraphicFramePr>
        <p:xfrm>
          <a:off x="2858513" y="1174164"/>
          <a:ext cx="6167112" cy="3162442"/>
        </p:xfrm>
        <a:graphic>
          <a:graphicData uri="http://schemas.openxmlformats.org/drawingml/2006/table">
            <a:tbl>
              <a:tblPr/>
              <a:tblGrid>
                <a:gridCol w="1082504">
                  <a:extLst>
                    <a:ext uri="{9D8B030D-6E8A-4147-A177-3AD203B41FA5}">
                      <a16:colId xmlns:a16="http://schemas.microsoft.com/office/drawing/2014/main" val="20000"/>
                    </a:ext>
                  </a:extLst>
                </a:gridCol>
                <a:gridCol w="5084608">
                  <a:extLst>
                    <a:ext uri="{9D8B030D-6E8A-4147-A177-3AD203B41FA5}">
                      <a16:colId xmlns:a16="http://schemas.microsoft.com/office/drawing/2014/main" val="20001"/>
                    </a:ext>
                  </a:extLst>
                </a:gridCol>
              </a:tblGrid>
              <a:tr h="284453">
                <a:tc>
                  <a:txBody>
                    <a:bodyPr/>
                    <a:lstStyle/>
                    <a:p>
                      <a:pPr algn="ctr" fontAlgn="b"/>
                      <a:r>
                        <a:rPr lang="en-US" sz="1700" b="0" i="0" u="none" strike="noStrike" dirty="0">
                          <a:solidFill>
                            <a:srgbClr val="000000"/>
                          </a:solidFill>
                          <a:effectLst/>
                          <a:latin typeface="Calibri"/>
                        </a:rPr>
                        <a:t>Operation</a:t>
                      </a:r>
                    </a:p>
                  </a:txBody>
                  <a:tcPr marL="11852" marR="11852" marT="11852"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fontAlgn="b"/>
                      <a:r>
                        <a:rPr lang="en-US" sz="1700" b="0" i="0" u="none" strike="noStrike" dirty="0">
                          <a:solidFill>
                            <a:srgbClr val="000000"/>
                          </a:solidFill>
                          <a:effectLst/>
                          <a:latin typeface="Calibri"/>
                        </a:rPr>
                        <a:t>Description</a:t>
                      </a:r>
                    </a:p>
                  </a:txBody>
                  <a:tcPr marL="11852" marR="11852" marT="11852" marB="0" anchor="b">
                    <a:lnL>
                      <a:noFill/>
                    </a:lnL>
                    <a:lnR>
                      <a:noFill/>
                    </a:lnR>
                    <a:lnT w="635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539801">
                <a:tc>
                  <a:txBody>
                    <a:bodyPr/>
                    <a:lstStyle/>
                    <a:p>
                      <a:pPr algn="ctr" fontAlgn="b"/>
                      <a:r>
                        <a:rPr lang="en-US" sz="1700" b="0" i="0" u="none" strike="noStrike">
                          <a:solidFill>
                            <a:srgbClr val="000000"/>
                          </a:solidFill>
                          <a:effectLst/>
                          <a:latin typeface="Calibri"/>
                        </a:rPr>
                        <a:t>M</a:t>
                      </a:r>
                    </a:p>
                  </a:txBody>
                  <a:tcPr marL="11852" marR="11852" marT="11852" marB="0" anchor="b">
                    <a:lnL>
                      <a:noFill/>
                    </a:lnL>
                    <a:lnR>
                      <a:noFill/>
                    </a:lnR>
                    <a:lnT w="12700" cap="flat" cmpd="sng" algn="ctr">
                      <a:solidFill>
                        <a:srgbClr val="000000"/>
                      </a:solidFill>
                      <a:prstDash val="solid"/>
                      <a:round/>
                      <a:headEnd type="none" w="med" len="med"/>
                      <a:tailEnd type="none" w="med" len="med"/>
                    </a:lnT>
                    <a:lnB>
                      <a:noFill/>
                    </a:lnB>
                  </a:tcPr>
                </a:tc>
                <a:tc>
                  <a:txBody>
                    <a:bodyPr/>
                    <a:lstStyle/>
                    <a:p>
                      <a:pPr algn="l" fontAlgn="b"/>
                      <a:r>
                        <a:rPr lang="en-US" sz="1700" b="0" i="0" u="none" strike="noStrike" dirty="0">
                          <a:solidFill>
                            <a:srgbClr val="000000"/>
                          </a:solidFill>
                          <a:effectLst/>
                          <a:latin typeface="Calibri"/>
                        </a:rPr>
                        <a:t>alignment match (can be a sequence match or mismatch)</a:t>
                      </a:r>
                    </a:p>
                  </a:txBody>
                  <a:tcPr marL="11852" marR="11852" marT="11852" marB="0" anchor="b">
                    <a:lnL>
                      <a:noFill/>
                    </a:lnL>
                    <a:lnR>
                      <a:noFill/>
                    </a:lnR>
                    <a:lnT w="1270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1"/>
                  </a:ext>
                </a:extLst>
              </a:tr>
              <a:tr h="275826">
                <a:tc>
                  <a:txBody>
                    <a:bodyPr/>
                    <a:lstStyle/>
                    <a:p>
                      <a:pPr algn="ctr" fontAlgn="b"/>
                      <a:r>
                        <a:rPr lang="en-US" sz="1700" b="0" i="0" u="none" strike="noStrike">
                          <a:solidFill>
                            <a:srgbClr val="000000"/>
                          </a:solidFill>
                          <a:effectLst/>
                          <a:latin typeface="Calibri"/>
                        </a:rPr>
                        <a:t>I</a:t>
                      </a:r>
                    </a:p>
                  </a:txBody>
                  <a:tcPr marL="11852" marR="11852" marT="11852" marB="0" anchor="b">
                    <a:lnL>
                      <a:noFill/>
                    </a:lnL>
                    <a:lnR>
                      <a:noFill/>
                    </a:lnR>
                    <a:lnT>
                      <a:noFill/>
                    </a:lnT>
                    <a:lnB>
                      <a:noFill/>
                    </a:lnB>
                  </a:tcPr>
                </a:tc>
                <a:tc>
                  <a:txBody>
                    <a:bodyPr/>
                    <a:lstStyle/>
                    <a:p>
                      <a:pPr algn="l" fontAlgn="b"/>
                      <a:r>
                        <a:rPr lang="en-US" sz="1700" b="0" i="0" u="none" strike="noStrike" dirty="0">
                          <a:solidFill>
                            <a:srgbClr val="000000"/>
                          </a:solidFill>
                          <a:effectLst/>
                          <a:latin typeface="Calibri"/>
                        </a:rPr>
                        <a:t>insertion to the reference</a:t>
                      </a:r>
                    </a:p>
                  </a:txBody>
                  <a:tcPr marL="11852" marR="11852" marT="11852" marB="0" anchor="b">
                    <a:lnL>
                      <a:noFill/>
                    </a:lnL>
                    <a:lnR>
                      <a:noFill/>
                    </a:lnR>
                    <a:lnT>
                      <a:noFill/>
                    </a:lnT>
                    <a:lnB>
                      <a:noFill/>
                    </a:lnB>
                  </a:tcPr>
                </a:tc>
                <a:extLst>
                  <a:ext uri="{0D108BD9-81ED-4DB2-BD59-A6C34878D82A}">
                    <a16:rowId xmlns:a16="http://schemas.microsoft.com/office/drawing/2014/main" val="10002"/>
                  </a:ext>
                </a:extLst>
              </a:tr>
              <a:tr h="275826">
                <a:tc>
                  <a:txBody>
                    <a:bodyPr/>
                    <a:lstStyle/>
                    <a:p>
                      <a:pPr algn="ctr" fontAlgn="b"/>
                      <a:r>
                        <a:rPr lang="en-US" sz="1700" b="0" i="0" u="none" strike="noStrike">
                          <a:solidFill>
                            <a:srgbClr val="000000"/>
                          </a:solidFill>
                          <a:effectLst/>
                          <a:latin typeface="Calibri"/>
                        </a:rPr>
                        <a:t>D</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deletion from the reference</a:t>
                      </a:r>
                    </a:p>
                  </a:txBody>
                  <a:tcPr marL="11852" marR="11852" marT="11852" marB="0" anchor="b">
                    <a:lnL>
                      <a:noFill/>
                    </a:lnL>
                    <a:lnR>
                      <a:noFill/>
                    </a:lnR>
                    <a:lnT>
                      <a:noFill/>
                    </a:lnT>
                    <a:lnB>
                      <a:noFill/>
                    </a:lnB>
                  </a:tcPr>
                </a:tc>
                <a:extLst>
                  <a:ext uri="{0D108BD9-81ED-4DB2-BD59-A6C34878D82A}">
                    <a16:rowId xmlns:a16="http://schemas.microsoft.com/office/drawing/2014/main" val="10003"/>
                  </a:ext>
                </a:extLst>
              </a:tr>
              <a:tr h="275826">
                <a:tc>
                  <a:txBody>
                    <a:bodyPr/>
                    <a:lstStyle/>
                    <a:p>
                      <a:pPr algn="ctr" fontAlgn="b"/>
                      <a:r>
                        <a:rPr lang="en-US" sz="1700" b="0" i="0" u="none" strike="noStrike">
                          <a:solidFill>
                            <a:srgbClr val="000000"/>
                          </a:solidFill>
                          <a:effectLst/>
                          <a:latin typeface="Calibri"/>
                        </a:rPr>
                        <a:t>N</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skipped region from the reference</a:t>
                      </a:r>
                    </a:p>
                  </a:txBody>
                  <a:tcPr marL="11852" marR="11852" marT="11852" marB="0" anchor="b">
                    <a:lnL>
                      <a:noFill/>
                    </a:lnL>
                    <a:lnR>
                      <a:noFill/>
                    </a:lnR>
                    <a:lnT>
                      <a:noFill/>
                    </a:lnT>
                    <a:lnB>
                      <a:noFill/>
                    </a:lnB>
                  </a:tcPr>
                </a:tc>
                <a:extLst>
                  <a:ext uri="{0D108BD9-81ED-4DB2-BD59-A6C34878D82A}">
                    <a16:rowId xmlns:a16="http://schemas.microsoft.com/office/drawing/2014/main" val="10004"/>
                  </a:ext>
                </a:extLst>
              </a:tr>
              <a:tr h="275826">
                <a:tc>
                  <a:txBody>
                    <a:bodyPr/>
                    <a:lstStyle/>
                    <a:p>
                      <a:pPr algn="ctr" fontAlgn="b"/>
                      <a:r>
                        <a:rPr lang="en-US" sz="1700" b="0" i="0" u="none" strike="noStrike">
                          <a:solidFill>
                            <a:srgbClr val="000000"/>
                          </a:solidFill>
                          <a:effectLst/>
                          <a:latin typeface="Calibri"/>
                        </a:rPr>
                        <a:t>S</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soft clipping (clipped sequences present in SEQ)</a:t>
                      </a:r>
                    </a:p>
                  </a:txBody>
                  <a:tcPr marL="11852" marR="11852" marT="11852" marB="0" anchor="b">
                    <a:lnL>
                      <a:noFill/>
                    </a:lnL>
                    <a:lnR>
                      <a:noFill/>
                    </a:lnR>
                    <a:lnT>
                      <a:noFill/>
                    </a:lnT>
                    <a:lnB>
                      <a:noFill/>
                    </a:lnB>
                  </a:tcPr>
                </a:tc>
                <a:extLst>
                  <a:ext uri="{0D108BD9-81ED-4DB2-BD59-A6C34878D82A}">
                    <a16:rowId xmlns:a16="http://schemas.microsoft.com/office/drawing/2014/main" val="10005"/>
                  </a:ext>
                </a:extLst>
              </a:tr>
              <a:tr h="275826">
                <a:tc>
                  <a:txBody>
                    <a:bodyPr/>
                    <a:lstStyle/>
                    <a:p>
                      <a:pPr algn="ctr" fontAlgn="b"/>
                      <a:r>
                        <a:rPr lang="en-US" sz="1700" b="0" i="0" u="none" strike="noStrike">
                          <a:solidFill>
                            <a:srgbClr val="000000"/>
                          </a:solidFill>
                          <a:effectLst/>
                          <a:latin typeface="Calibri"/>
                        </a:rPr>
                        <a:t>H</a:t>
                      </a:r>
                    </a:p>
                  </a:txBody>
                  <a:tcPr marL="11852" marR="11852" marT="11852" marB="0" anchor="b">
                    <a:lnL>
                      <a:noFill/>
                    </a:lnL>
                    <a:lnR>
                      <a:noFill/>
                    </a:lnR>
                    <a:lnT>
                      <a:noFill/>
                    </a:lnT>
                    <a:lnB>
                      <a:noFill/>
                    </a:lnB>
                  </a:tcPr>
                </a:tc>
                <a:tc>
                  <a:txBody>
                    <a:bodyPr/>
                    <a:lstStyle/>
                    <a:p>
                      <a:pPr algn="l" fontAlgn="b"/>
                      <a:r>
                        <a:rPr lang="en-US" sz="1700" b="0" i="0" u="none" strike="noStrike">
                          <a:solidFill>
                            <a:srgbClr val="000000"/>
                          </a:solidFill>
                          <a:effectLst/>
                          <a:latin typeface="Calibri"/>
                        </a:rPr>
                        <a:t>hard clipping (clipped sequences NOT present in SEQ)</a:t>
                      </a:r>
                    </a:p>
                  </a:txBody>
                  <a:tcPr marL="11852" marR="11852" marT="11852" marB="0" anchor="b">
                    <a:lnL>
                      <a:noFill/>
                    </a:lnL>
                    <a:lnR>
                      <a:noFill/>
                    </a:lnR>
                    <a:lnT>
                      <a:noFill/>
                    </a:lnT>
                    <a:lnB>
                      <a:noFill/>
                    </a:lnB>
                  </a:tcPr>
                </a:tc>
                <a:extLst>
                  <a:ext uri="{0D108BD9-81ED-4DB2-BD59-A6C34878D82A}">
                    <a16:rowId xmlns:a16="http://schemas.microsoft.com/office/drawing/2014/main" val="10006"/>
                  </a:ext>
                </a:extLst>
              </a:tr>
              <a:tr h="275826">
                <a:tc>
                  <a:txBody>
                    <a:bodyPr/>
                    <a:lstStyle/>
                    <a:p>
                      <a:pPr algn="ctr" fontAlgn="b"/>
                      <a:r>
                        <a:rPr lang="en-US" sz="1700" b="0" i="0" u="none" strike="noStrike">
                          <a:solidFill>
                            <a:schemeClr val="bg1">
                              <a:lumMod val="50000"/>
                            </a:schemeClr>
                          </a:solidFill>
                          <a:effectLst/>
                          <a:latin typeface="Calibri"/>
                        </a:rPr>
                        <a:t>P</a:t>
                      </a:r>
                    </a:p>
                  </a:txBody>
                  <a:tcPr marL="11852" marR="11852" marT="11852" marB="0" anchor="b">
                    <a:lnL>
                      <a:noFill/>
                    </a:lnL>
                    <a:lnR>
                      <a:noFill/>
                    </a:lnR>
                    <a:lnT>
                      <a:noFill/>
                    </a:lnT>
                    <a:lnB>
                      <a:noFill/>
                    </a:lnB>
                  </a:tcPr>
                </a:tc>
                <a:tc>
                  <a:txBody>
                    <a:bodyPr/>
                    <a:lstStyle/>
                    <a:p>
                      <a:pPr algn="l" fontAlgn="b"/>
                      <a:r>
                        <a:rPr lang="en-US" sz="1700" b="0" i="0" u="none" strike="noStrike" dirty="0">
                          <a:solidFill>
                            <a:schemeClr val="bg1">
                              <a:lumMod val="50000"/>
                            </a:schemeClr>
                          </a:solidFill>
                          <a:effectLst/>
                          <a:latin typeface="Calibri"/>
                        </a:rPr>
                        <a:t>padding (silent deletion from padded reference)</a:t>
                      </a:r>
                    </a:p>
                  </a:txBody>
                  <a:tcPr marL="11852" marR="11852" marT="11852" marB="0" anchor="b">
                    <a:lnL>
                      <a:noFill/>
                    </a:lnL>
                    <a:lnR>
                      <a:noFill/>
                    </a:lnR>
                    <a:lnT>
                      <a:noFill/>
                    </a:lnT>
                    <a:lnB>
                      <a:noFill/>
                    </a:lnB>
                  </a:tcPr>
                </a:tc>
                <a:extLst>
                  <a:ext uri="{0D108BD9-81ED-4DB2-BD59-A6C34878D82A}">
                    <a16:rowId xmlns:a16="http://schemas.microsoft.com/office/drawing/2014/main" val="10007"/>
                  </a:ext>
                </a:extLst>
              </a:tr>
              <a:tr h="398779">
                <a:tc>
                  <a:txBody>
                    <a:bodyPr/>
                    <a:lstStyle/>
                    <a:p>
                      <a:pPr algn="ctr" fontAlgn="b"/>
                      <a:r>
                        <a:rPr lang="en-US" sz="1700" b="0" i="0" u="none" strike="noStrike">
                          <a:solidFill>
                            <a:schemeClr val="bg1">
                              <a:lumMod val="50000"/>
                            </a:schemeClr>
                          </a:solidFill>
                          <a:effectLst/>
                          <a:latin typeface="Calibri"/>
                        </a:rPr>
                        <a:t>=</a:t>
                      </a:r>
                    </a:p>
                  </a:txBody>
                  <a:tcPr marL="11852" marR="11852" marT="11852" marB="0" anchor="b">
                    <a:lnL>
                      <a:noFill/>
                    </a:lnL>
                    <a:lnR>
                      <a:noFill/>
                    </a:lnR>
                    <a:lnT>
                      <a:noFill/>
                    </a:lnT>
                    <a:lnB>
                      <a:noFill/>
                    </a:lnB>
                  </a:tcPr>
                </a:tc>
                <a:tc>
                  <a:txBody>
                    <a:bodyPr/>
                    <a:lstStyle/>
                    <a:p>
                      <a:pPr algn="l" fontAlgn="b"/>
                      <a:r>
                        <a:rPr lang="en-US" sz="1700" b="0" i="0" u="none" strike="noStrike" dirty="0">
                          <a:solidFill>
                            <a:schemeClr val="bg1">
                              <a:lumMod val="50000"/>
                            </a:schemeClr>
                          </a:solidFill>
                          <a:effectLst/>
                          <a:latin typeface="Calibri"/>
                        </a:rPr>
                        <a:t>sequence match</a:t>
                      </a:r>
                    </a:p>
                  </a:txBody>
                  <a:tcPr marL="11852" marR="11852" marT="11852" marB="0" anchor="b">
                    <a:lnL>
                      <a:noFill/>
                    </a:lnL>
                    <a:lnR>
                      <a:noFill/>
                    </a:lnR>
                    <a:lnT>
                      <a:noFill/>
                    </a:lnT>
                    <a:lnB>
                      <a:noFill/>
                    </a:lnB>
                  </a:tcPr>
                </a:tc>
                <a:extLst>
                  <a:ext uri="{0D108BD9-81ED-4DB2-BD59-A6C34878D82A}">
                    <a16:rowId xmlns:a16="http://schemas.microsoft.com/office/drawing/2014/main" val="10008"/>
                  </a:ext>
                </a:extLst>
              </a:tr>
              <a:tr h="284453">
                <a:tc>
                  <a:txBody>
                    <a:bodyPr/>
                    <a:lstStyle/>
                    <a:p>
                      <a:pPr algn="ctr" fontAlgn="b"/>
                      <a:r>
                        <a:rPr lang="en-US" sz="1700" b="0" i="0" u="none" strike="noStrike">
                          <a:solidFill>
                            <a:schemeClr val="bg1">
                              <a:lumMod val="50000"/>
                            </a:schemeClr>
                          </a:solidFill>
                          <a:effectLst/>
                          <a:latin typeface="Calibri"/>
                        </a:rPr>
                        <a:t>X</a:t>
                      </a:r>
                    </a:p>
                  </a:txBody>
                  <a:tcPr marL="11852" marR="11852" marT="11852"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l" fontAlgn="b"/>
                      <a:r>
                        <a:rPr lang="en-US" sz="1700" b="0" i="0" u="none" strike="noStrike" dirty="0">
                          <a:solidFill>
                            <a:schemeClr val="bg1">
                              <a:lumMod val="50000"/>
                            </a:schemeClr>
                          </a:solidFill>
                          <a:effectLst/>
                          <a:latin typeface="Calibri"/>
                        </a:rPr>
                        <a:t>sequence mismatch</a:t>
                      </a:r>
                    </a:p>
                  </a:txBody>
                  <a:tcPr marL="11852" marR="11852" marT="11852" marB="0" anchor="b">
                    <a:lnL>
                      <a:noFill/>
                    </a:lnL>
                    <a:lnR>
                      <a:noFill/>
                    </a:lnR>
                    <a:lnT>
                      <a:noFill/>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4"/>
          <p:cNvSpPr txBox="1"/>
          <p:nvPr/>
        </p:nvSpPr>
        <p:spPr>
          <a:xfrm>
            <a:off x="457200" y="4533797"/>
            <a:ext cx="7699972" cy="400110"/>
          </a:xfrm>
          <a:prstGeom prst="rect">
            <a:avLst/>
          </a:prstGeom>
          <a:noFill/>
        </p:spPr>
        <p:txBody>
          <a:bodyPr wrap="square" rtlCol="0">
            <a:spAutoFit/>
          </a:bodyPr>
          <a:lstStyle/>
          <a:p>
            <a:r>
              <a:rPr lang="en-US" sz="2000" dirty="0">
                <a:solidFill>
                  <a:srgbClr val="FF0000"/>
                </a:solidFill>
              </a:rPr>
              <a:t>For mRNA-to-genome alignment, an N operation represents an intron. </a:t>
            </a:r>
          </a:p>
        </p:txBody>
      </p:sp>
      <p:sp>
        <p:nvSpPr>
          <p:cNvPr id="6" name="TextBox 5"/>
          <p:cNvSpPr txBox="1"/>
          <p:nvPr/>
        </p:nvSpPr>
        <p:spPr>
          <a:xfrm>
            <a:off x="914401" y="5494893"/>
            <a:ext cx="2675808" cy="369332"/>
          </a:xfrm>
          <a:prstGeom prst="rect">
            <a:avLst/>
          </a:prstGeom>
          <a:noFill/>
        </p:spPr>
        <p:txBody>
          <a:bodyPr wrap="none" rtlCol="0">
            <a:spAutoFit/>
          </a:bodyPr>
          <a:lstStyle/>
          <a:p>
            <a:r>
              <a:rPr lang="en-US" dirty="0">
                <a:solidFill>
                  <a:schemeClr val="bg1">
                    <a:lumMod val="50000"/>
                  </a:schemeClr>
                </a:solidFill>
              </a:rPr>
              <a:t>P, =, and X are rarely used.</a:t>
            </a:r>
          </a:p>
        </p:txBody>
      </p:sp>
      <p:sp>
        <p:nvSpPr>
          <p:cNvPr id="3" name="Slide Number Placeholder 2"/>
          <p:cNvSpPr>
            <a:spLocks noGrp="1"/>
          </p:cNvSpPr>
          <p:nvPr>
            <p:ph type="sldNum" sz="quarter" idx="12"/>
          </p:nvPr>
        </p:nvSpPr>
        <p:spPr/>
        <p:txBody>
          <a:bodyPr/>
          <a:lstStyle/>
          <a:p>
            <a:fld id="{9DA039C4-C5F2-1743-BB7A-5D831266C61E}" type="slidenum">
              <a:rPr lang="en-US" smtClean="0"/>
              <a:t>31</a:t>
            </a:fld>
            <a:endParaRPr lang="en-US"/>
          </a:p>
        </p:txBody>
      </p:sp>
      <p:sp>
        <p:nvSpPr>
          <p:cNvPr id="7" name="TextBox 6"/>
          <p:cNvSpPr txBox="1"/>
          <p:nvPr/>
        </p:nvSpPr>
        <p:spPr>
          <a:xfrm>
            <a:off x="226336" y="1756142"/>
            <a:ext cx="2533066" cy="1631216"/>
          </a:xfrm>
          <a:prstGeom prst="rect">
            <a:avLst/>
          </a:prstGeom>
          <a:noFill/>
        </p:spPr>
        <p:txBody>
          <a:bodyPr wrap="none" rtlCol="0">
            <a:spAutoFit/>
          </a:bodyPr>
          <a:lstStyle/>
          <a:p>
            <a:r>
              <a:rPr lang="en-US" sz="2000" dirty="0"/>
              <a:t>Examples</a:t>
            </a:r>
          </a:p>
          <a:p>
            <a:r>
              <a:rPr lang="en-US" sz="2000" dirty="0"/>
              <a:t>1:   100M</a:t>
            </a:r>
          </a:p>
          <a:p>
            <a:r>
              <a:rPr lang="en-US" sz="2000" dirty="0"/>
              <a:t>2:   24M</a:t>
            </a:r>
            <a:r>
              <a:rPr lang="en-US" sz="2000" dirty="0">
                <a:solidFill>
                  <a:srgbClr val="FF0000"/>
                </a:solidFill>
              </a:rPr>
              <a:t>188N</a:t>
            </a:r>
            <a:r>
              <a:rPr lang="en-US" sz="2000" dirty="0"/>
              <a:t>83M</a:t>
            </a:r>
          </a:p>
          <a:p>
            <a:r>
              <a:rPr lang="en-US" sz="2000" dirty="0"/>
              <a:t>3:   80M</a:t>
            </a:r>
            <a:r>
              <a:rPr lang="en-US" sz="2000" dirty="0">
                <a:solidFill>
                  <a:srgbClr val="FF0000"/>
                </a:solidFill>
              </a:rPr>
              <a:t>1I</a:t>
            </a:r>
            <a:r>
              <a:rPr lang="en-US" sz="2000" dirty="0"/>
              <a:t>20M</a:t>
            </a:r>
            <a:r>
              <a:rPr lang="en-US" sz="2000" dirty="0">
                <a:solidFill>
                  <a:srgbClr val="FF0000"/>
                </a:solidFill>
              </a:rPr>
              <a:t>2D</a:t>
            </a:r>
            <a:r>
              <a:rPr lang="en-US" sz="2000" dirty="0"/>
              <a:t>60M</a:t>
            </a:r>
          </a:p>
          <a:p>
            <a:r>
              <a:rPr lang="en-US" sz="2000" dirty="0"/>
              <a:t>4:   98M</a:t>
            </a:r>
            <a:r>
              <a:rPr lang="en-US" sz="2000" dirty="0">
                <a:solidFill>
                  <a:srgbClr val="FF0000"/>
                </a:solidFill>
              </a:rPr>
              <a:t>2S</a:t>
            </a:r>
          </a:p>
        </p:txBody>
      </p:sp>
    </p:spTree>
    <p:extLst>
      <p:ext uri="{BB962C8B-B14F-4D97-AF65-F5344CB8AC3E}">
        <p14:creationId xmlns:p14="http://schemas.microsoft.com/office/powerpoint/2010/main" val="42810523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Binary Alignment/Map format (BAM)</a:t>
            </a:r>
          </a:p>
        </p:txBody>
      </p:sp>
      <p:sp>
        <p:nvSpPr>
          <p:cNvPr id="3" name="Content Placeholder 2"/>
          <p:cNvSpPr>
            <a:spLocks noGrp="1"/>
          </p:cNvSpPr>
          <p:nvPr>
            <p:ph idx="1"/>
          </p:nvPr>
        </p:nvSpPr>
        <p:spPr>
          <a:xfrm>
            <a:off x="512233" y="935033"/>
            <a:ext cx="8119533" cy="1705457"/>
          </a:xfrm>
        </p:spPr>
        <p:txBody>
          <a:bodyPr/>
          <a:lstStyle/>
          <a:p>
            <a:r>
              <a:rPr lang="en-US" dirty="0"/>
              <a:t>To improve the performance, a companion format Binary Alignment/Map (BAM) was designed.</a:t>
            </a:r>
          </a:p>
          <a:p>
            <a:r>
              <a:rPr lang="en-US" dirty="0"/>
              <a:t>BAM is the binary representation of SAM and keeps exactly the same information as SAM.</a:t>
            </a:r>
          </a:p>
        </p:txBody>
      </p:sp>
      <p:graphicFrame>
        <p:nvGraphicFramePr>
          <p:cNvPr id="4" name="Table 3"/>
          <p:cNvGraphicFramePr>
            <a:graphicFrameLocks noGrp="1"/>
          </p:cNvGraphicFramePr>
          <p:nvPr>
            <p:extLst>
              <p:ext uri="{D42A27DB-BD31-4B8C-83A1-F6EECF244321}">
                <p14:modId xmlns:p14="http://schemas.microsoft.com/office/powerpoint/2010/main" val="1786008695"/>
              </p:ext>
            </p:extLst>
          </p:nvPr>
        </p:nvGraphicFramePr>
        <p:xfrm>
          <a:off x="2115560" y="3054152"/>
          <a:ext cx="4195234" cy="1613475"/>
        </p:xfrm>
        <a:graphic>
          <a:graphicData uri="http://schemas.openxmlformats.org/drawingml/2006/table">
            <a:tbl>
              <a:tblPr firstRow="1" bandRow="1">
                <a:tableStyleId>{2D5ABB26-0587-4C30-8999-92F81FD0307C}</a:tableStyleId>
              </a:tblPr>
              <a:tblGrid>
                <a:gridCol w="1977490">
                  <a:extLst>
                    <a:ext uri="{9D8B030D-6E8A-4147-A177-3AD203B41FA5}">
                      <a16:colId xmlns:a16="http://schemas.microsoft.com/office/drawing/2014/main" val="20000"/>
                    </a:ext>
                  </a:extLst>
                </a:gridCol>
                <a:gridCol w="2217744">
                  <a:extLst>
                    <a:ext uri="{9D8B030D-6E8A-4147-A177-3AD203B41FA5}">
                      <a16:colId xmlns:a16="http://schemas.microsoft.com/office/drawing/2014/main" val="20001"/>
                    </a:ext>
                  </a:extLst>
                </a:gridCol>
              </a:tblGrid>
              <a:tr h="537825">
                <a:tc>
                  <a:txBody>
                    <a:bodyPr/>
                    <a:lstStyle/>
                    <a:p>
                      <a:r>
                        <a:rPr lang="en-US" sz="2400" dirty="0"/>
                        <a:t>File type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Storage usage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537825">
                <a:tc>
                  <a:txBody>
                    <a:bodyPr/>
                    <a:lstStyle/>
                    <a:p>
                      <a:r>
                        <a:rPr lang="en-US" sz="2400" dirty="0"/>
                        <a:t>SAM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313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537825">
                <a:tc>
                  <a:txBody>
                    <a:bodyPr/>
                    <a:lstStyle/>
                    <a:p>
                      <a:r>
                        <a:rPr lang="en-US" sz="2400" dirty="0"/>
                        <a:t>BAM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97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12"/>
          </p:nvPr>
        </p:nvSpPr>
        <p:spPr/>
        <p:txBody>
          <a:bodyPr/>
          <a:lstStyle/>
          <a:p>
            <a:fld id="{9DA039C4-C5F2-1743-BB7A-5D831266C61E}" type="slidenum">
              <a:rPr lang="en-US" smtClean="0"/>
              <a:t>32</a:t>
            </a:fld>
            <a:endParaRPr lang="en-US"/>
          </a:p>
        </p:txBody>
      </p:sp>
    </p:spTree>
    <p:extLst>
      <p:ext uri="{BB962C8B-B14F-4D97-AF65-F5344CB8AC3E}">
        <p14:creationId xmlns:p14="http://schemas.microsoft.com/office/powerpoint/2010/main" val="134489245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37A21F-6522-B53B-B12C-27B2DDE44639}"/>
              </a:ext>
            </a:extLst>
          </p:cNvPr>
          <p:cNvSpPr>
            <a:spLocks noGrp="1"/>
          </p:cNvSpPr>
          <p:nvPr>
            <p:ph type="title"/>
          </p:nvPr>
        </p:nvSpPr>
        <p:spPr/>
        <p:txBody>
          <a:bodyPr/>
          <a:lstStyle/>
          <a:p>
            <a:r>
              <a:rPr lang="en-US" dirty="0"/>
              <a:t>Stop here</a:t>
            </a:r>
          </a:p>
        </p:txBody>
      </p:sp>
      <p:sp>
        <p:nvSpPr>
          <p:cNvPr id="3" name="Content Placeholder 2">
            <a:extLst>
              <a:ext uri="{FF2B5EF4-FFF2-40B4-BE49-F238E27FC236}">
                <a16:creationId xmlns:a16="http://schemas.microsoft.com/office/drawing/2014/main" id="{F1BE1252-2139-494B-D876-A47004AEB7E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1DE8CBA3-5682-B1A7-DAAE-8E9433363018}"/>
              </a:ext>
            </a:extLst>
          </p:cNvPr>
          <p:cNvSpPr>
            <a:spLocks noGrp="1"/>
          </p:cNvSpPr>
          <p:nvPr>
            <p:ph type="sldNum" sz="quarter" idx="12"/>
          </p:nvPr>
        </p:nvSpPr>
        <p:spPr/>
        <p:txBody>
          <a:bodyPr/>
          <a:lstStyle/>
          <a:p>
            <a:fld id="{9DA039C4-C5F2-1743-BB7A-5D831266C61E}" type="slidenum">
              <a:rPr lang="en-US" smtClean="0"/>
              <a:t>33</a:t>
            </a:fld>
            <a:endParaRPr lang="en-US"/>
          </a:p>
        </p:txBody>
      </p:sp>
    </p:spTree>
    <p:extLst>
      <p:ext uri="{BB962C8B-B14F-4D97-AF65-F5344CB8AC3E}">
        <p14:creationId xmlns:p14="http://schemas.microsoft.com/office/powerpoint/2010/main" val="21235802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134594-9A65-C5E8-2CE0-F32F2A178B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536D3C-3A3B-DAA3-9F6B-53F5A739DC4C}"/>
              </a:ext>
            </a:extLst>
          </p:cNvPr>
          <p:cNvSpPr>
            <a:spLocks noGrp="1"/>
          </p:cNvSpPr>
          <p:nvPr>
            <p:ph type="title"/>
          </p:nvPr>
        </p:nvSpPr>
        <p:spPr>
          <a:xfrm>
            <a:off x="457200" y="72078"/>
            <a:ext cx="8229600" cy="772987"/>
          </a:xfrm>
        </p:spPr>
        <p:txBody>
          <a:bodyPr/>
          <a:lstStyle/>
          <a:p>
            <a:r>
              <a:rPr lang="en-US" dirty="0"/>
              <a:t>Short-read alignments</a:t>
            </a:r>
          </a:p>
        </p:txBody>
      </p:sp>
      <p:grpSp>
        <p:nvGrpSpPr>
          <p:cNvPr id="3" name="Group 2">
            <a:extLst>
              <a:ext uri="{FF2B5EF4-FFF2-40B4-BE49-F238E27FC236}">
                <a16:creationId xmlns:a16="http://schemas.microsoft.com/office/drawing/2014/main" id="{0CB34EE3-A2F3-261D-4016-6B9E132023EB}"/>
              </a:ext>
            </a:extLst>
          </p:cNvPr>
          <p:cNvGrpSpPr/>
          <p:nvPr/>
        </p:nvGrpSpPr>
        <p:grpSpPr>
          <a:xfrm>
            <a:off x="778590" y="1938254"/>
            <a:ext cx="7317812" cy="2522613"/>
            <a:chOff x="936322" y="2134767"/>
            <a:chExt cx="7317812" cy="2522613"/>
          </a:xfrm>
        </p:grpSpPr>
        <p:sp>
          <p:nvSpPr>
            <p:cNvPr id="5" name="Oval 4">
              <a:extLst>
                <a:ext uri="{FF2B5EF4-FFF2-40B4-BE49-F238E27FC236}">
                  <a16:creationId xmlns:a16="http://schemas.microsoft.com/office/drawing/2014/main" id="{2DE64291-909C-A72E-57CB-0BD209D716ED}"/>
                </a:ext>
              </a:extLst>
            </p:cNvPr>
            <p:cNvSpPr/>
            <p:nvPr/>
          </p:nvSpPr>
          <p:spPr>
            <a:xfrm>
              <a:off x="936322" y="2134767"/>
              <a:ext cx="225758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Genome sequences</a:t>
              </a:r>
            </a:p>
          </p:txBody>
        </p:sp>
        <p:sp>
          <p:nvSpPr>
            <p:cNvPr id="8" name="Oval 7">
              <a:extLst>
                <a:ext uri="{FF2B5EF4-FFF2-40B4-BE49-F238E27FC236}">
                  <a16:creationId xmlns:a16="http://schemas.microsoft.com/office/drawing/2014/main" id="{6E46F894-E15C-1283-3E60-D756967F3D90}"/>
                </a:ext>
              </a:extLst>
            </p:cNvPr>
            <p:cNvSpPr/>
            <p:nvPr/>
          </p:nvSpPr>
          <p:spPr>
            <a:xfrm>
              <a:off x="4515401" y="2208722"/>
              <a:ext cx="2584306" cy="1341264"/>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“sorted or indexed” genome</a:t>
              </a:r>
            </a:p>
          </p:txBody>
        </p:sp>
        <p:sp>
          <p:nvSpPr>
            <p:cNvPr id="9" name="Oval 8">
              <a:extLst>
                <a:ext uri="{FF2B5EF4-FFF2-40B4-BE49-F238E27FC236}">
                  <a16:creationId xmlns:a16="http://schemas.microsoft.com/office/drawing/2014/main" id="{8C40A1A5-BE83-F339-957A-768102CBAD81}"/>
                </a:ext>
              </a:extLst>
            </p:cNvPr>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reads</a:t>
              </a:r>
            </a:p>
          </p:txBody>
        </p:sp>
        <p:sp>
          <p:nvSpPr>
            <p:cNvPr id="11" name="Curved Down Arrow 10">
              <a:extLst>
                <a:ext uri="{FF2B5EF4-FFF2-40B4-BE49-F238E27FC236}">
                  <a16:creationId xmlns:a16="http://schemas.microsoft.com/office/drawing/2014/main" id="{429AF7DA-EDC4-42AB-440A-C866F6F544D1}"/>
                </a:ext>
              </a:extLst>
            </p:cNvPr>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a:extLst>
                <a:ext uri="{FF2B5EF4-FFF2-40B4-BE49-F238E27FC236}">
                  <a16:creationId xmlns:a16="http://schemas.microsoft.com/office/drawing/2014/main" id="{012316AF-599E-F54D-AFF6-C786A722808B}"/>
                </a:ext>
              </a:extLst>
            </p:cNvPr>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alignments</a:t>
              </a:r>
            </a:p>
          </p:txBody>
        </p:sp>
        <p:sp>
          <p:nvSpPr>
            <p:cNvPr id="13" name="Right Arrow 12">
              <a:extLst>
                <a:ext uri="{FF2B5EF4-FFF2-40B4-BE49-F238E27FC236}">
                  <a16:creationId xmlns:a16="http://schemas.microsoft.com/office/drawing/2014/main" id="{B0200787-2A7A-BC95-8559-CD3877F0A955}"/>
                </a:ext>
              </a:extLst>
            </p:cNvPr>
            <p:cNvSpPr/>
            <p:nvPr/>
          </p:nvSpPr>
          <p:spPr>
            <a:xfrm>
              <a:off x="3540234" y="2663971"/>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C30A186B-9CE1-0772-6A46-E27E4B0E1C10}"/>
                </a:ext>
              </a:extLst>
            </p:cNvPr>
            <p:cNvSpPr txBox="1"/>
            <p:nvPr/>
          </p:nvSpPr>
          <p:spPr>
            <a:xfrm>
              <a:off x="5269260" y="3608930"/>
              <a:ext cx="1230513" cy="369332"/>
            </a:xfrm>
            <a:prstGeom prst="rect">
              <a:avLst/>
            </a:prstGeom>
            <a:noFill/>
          </p:spPr>
          <p:txBody>
            <a:bodyPr wrap="none" rtlCol="0">
              <a:spAutoFit/>
            </a:bodyPr>
            <a:lstStyle/>
            <a:p>
              <a:r>
                <a:rPr lang="en-US" dirty="0"/>
                <a:t>one by one</a:t>
              </a:r>
            </a:p>
          </p:txBody>
        </p:sp>
      </p:grpSp>
      <p:sp>
        <p:nvSpPr>
          <p:cNvPr id="15" name="TextBox 14">
            <a:extLst>
              <a:ext uri="{FF2B5EF4-FFF2-40B4-BE49-F238E27FC236}">
                <a16:creationId xmlns:a16="http://schemas.microsoft.com/office/drawing/2014/main" id="{C519FC49-B441-E6F3-FE32-0BD0ADF5B8F1}"/>
              </a:ext>
            </a:extLst>
          </p:cNvPr>
          <p:cNvSpPr txBox="1"/>
          <p:nvPr/>
        </p:nvSpPr>
        <p:spPr>
          <a:xfrm>
            <a:off x="5239768" y="1603765"/>
            <a:ext cx="974996" cy="369332"/>
          </a:xfrm>
          <a:prstGeom prst="rect">
            <a:avLst/>
          </a:prstGeom>
          <a:noFill/>
        </p:spPr>
        <p:txBody>
          <a:bodyPr wrap="none" rtlCol="0">
            <a:spAutoFit/>
          </a:bodyPr>
          <a:lstStyle/>
          <a:p>
            <a:r>
              <a:rPr lang="en-US" dirty="0"/>
              <a:t>memory</a:t>
            </a:r>
          </a:p>
        </p:txBody>
      </p:sp>
      <p:sp>
        <p:nvSpPr>
          <p:cNvPr id="16" name="TextBox 15">
            <a:extLst>
              <a:ext uri="{FF2B5EF4-FFF2-40B4-BE49-F238E27FC236}">
                <a16:creationId xmlns:a16="http://schemas.microsoft.com/office/drawing/2014/main" id="{61AF0390-07C2-0927-6048-EB7FF712A281}"/>
              </a:ext>
            </a:extLst>
          </p:cNvPr>
          <p:cNvSpPr txBox="1"/>
          <p:nvPr/>
        </p:nvSpPr>
        <p:spPr>
          <a:xfrm>
            <a:off x="542092" y="760125"/>
            <a:ext cx="8429290" cy="707886"/>
          </a:xfrm>
          <a:prstGeom prst="rect">
            <a:avLst/>
          </a:prstGeom>
          <a:noFill/>
        </p:spPr>
        <p:txBody>
          <a:bodyPr wrap="square" rtlCol="0">
            <a:spAutoFit/>
          </a:bodyPr>
          <a:lstStyle/>
          <a:p>
            <a:pPr marL="342900" indent="-342900">
              <a:buAutoNum type="arabicPeriod"/>
            </a:pPr>
            <a:r>
              <a:rPr lang="en-US" sz="2000" dirty="0"/>
              <a:t>“Sorting/indexing” genome sequences in a way to accelerate alignments</a:t>
            </a:r>
          </a:p>
          <a:p>
            <a:pPr marL="342900" indent="-342900">
              <a:buAutoNum type="arabicPeriod"/>
            </a:pPr>
            <a:r>
              <a:rPr lang="en-US" sz="2000" dirty="0"/>
              <a:t>Keeping the “Sorting or indexing” data at a reasonable size</a:t>
            </a:r>
          </a:p>
        </p:txBody>
      </p:sp>
      <p:sp>
        <p:nvSpPr>
          <p:cNvPr id="28" name="TextBox 27">
            <a:extLst>
              <a:ext uri="{FF2B5EF4-FFF2-40B4-BE49-F238E27FC236}">
                <a16:creationId xmlns:a16="http://schemas.microsoft.com/office/drawing/2014/main" id="{BB70C857-A694-FC3C-8ABC-0A5EC791C249}"/>
              </a:ext>
            </a:extLst>
          </p:cNvPr>
          <p:cNvSpPr txBox="1"/>
          <p:nvPr/>
        </p:nvSpPr>
        <p:spPr>
          <a:xfrm>
            <a:off x="457200" y="4575286"/>
            <a:ext cx="8266324" cy="400110"/>
          </a:xfrm>
          <a:prstGeom prst="rect">
            <a:avLst/>
          </a:prstGeom>
          <a:noFill/>
        </p:spPr>
        <p:txBody>
          <a:bodyPr wrap="square" rtlCol="0">
            <a:spAutoFit/>
          </a:bodyPr>
          <a:lstStyle/>
          <a:p>
            <a:r>
              <a:rPr lang="en-US" sz="2000" dirty="0">
                <a:solidFill>
                  <a:srgbClr val="008000"/>
                </a:solidFill>
              </a:rPr>
              <a:t>3. A good aligner needs to find a good tradeoff between Speed and Accuracy.</a:t>
            </a:r>
          </a:p>
        </p:txBody>
      </p:sp>
      <p:sp>
        <p:nvSpPr>
          <p:cNvPr id="6" name="Slide Number Placeholder 5">
            <a:extLst>
              <a:ext uri="{FF2B5EF4-FFF2-40B4-BE49-F238E27FC236}">
                <a16:creationId xmlns:a16="http://schemas.microsoft.com/office/drawing/2014/main" id="{FD1FAD8D-FE9B-424F-B904-63E750987316}"/>
              </a:ext>
            </a:extLst>
          </p:cNvPr>
          <p:cNvSpPr>
            <a:spLocks noGrp="1"/>
          </p:cNvSpPr>
          <p:nvPr>
            <p:ph type="sldNum" sz="quarter" idx="12"/>
          </p:nvPr>
        </p:nvSpPr>
        <p:spPr/>
        <p:txBody>
          <a:bodyPr/>
          <a:lstStyle/>
          <a:p>
            <a:fld id="{9DA039C4-C5F2-1743-BB7A-5D831266C61E}" type="slidenum">
              <a:rPr lang="en-US" smtClean="0"/>
              <a:t>34</a:t>
            </a:fld>
            <a:endParaRPr lang="en-US"/>
          </a:p>
        </p:txBody>
      </p:sp>
      <p:sp>
        <p:nvSpPr>
          <p:cNvPr id="7" name="TextBox 6">
            <a:extLst>
              <a:ext uri="{FF2B5EF4-FFF2-40B4-BE49-F238E27FC236}">
                <a16:creationId xmlns:a16="http://schemas.microsoft.com/office/drawing/2014/main" id="{B02D3D32-2C02-6059-5A5D-1CC3C4558FA1}"/>
              </a:ext>
            </a:extLst>
          </p:cNvPr>
          <p:cNvSpPr txBox="1"/>
          <p:nvPr/>
        </p:nvSpPr>
        <p:spPr>
          <a:xfrm>
            <a:off x="199770" y="180473"/>
            <a:ext cx="812530" cy="369332"/>
          </a:xfrm>
          <a:prstGeom prst="rect">
            <a:avLst/>
          </a:prstGeom>
          <a:noFill/>
        </p:spPr>
        <p:txBody>
          <a:bodyPr wrap="none" rtlCol="0">
            <a:spAutoFit/>
          </a:bodyPr>
          <a:lstStyle/>
          <a:p>
            <a:r>
              <a:rPr lang="en-US" dirty="0">
                <a:highlight>
                  <a:srgbClr val="FFFF00"/>
                </a:highlight>
              </a:rPr>
              <a:t>review</a:t>
            </a:r>
          </a:p>
        </p:txBody>
      </p:sp>
    </p:spTree>
    <p:extLst>
      <p:ext uri="{BB962C8B-B14F-4D97-AF65-F5344CB8AC3E}">
        <p14:creationId xmlns:p14="http://schemas.microsoft.com/office/powerpoint/2010/main" val="362110697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B45AC0-0A25-1B7F-89B4-89661FA4B57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30AB11-55F4-7582-F170-9D42453818B0}"/>
              </a:ext>
            </a:extLst>
          </p:cNvPr>
          <p:cNvSpPr>
            <a:spLocks noGrp="1"/>
          </p:cNvSpPr>
          <p:nvPr>
            <p:ph type="title"/>
          </p:nvPr>
        </p:nvSpPr>
        <p:spPr>
          <a:xfrm>
            <a:off x="457200" y="173983"/>
            <a:ext cx="8229600" cy="506412"/>
          </a:xfrm>
        </p:spPr>
        <p:txBody>
          <a:bodyPr>
            <a:normAutofit fontScale="90000"/>
          </a:bodyPr>
          <a:lstStyle/>
          <a:p>
            <a:r>
              <a:rPr lang="en-US" dirty="0"/>
              <a:t>Burrows–Wheeler Transform (BWT)</a:t>
            </a:r>
          </a:p>
        </p:txBody>
      </p:sp>
      <p:graphicFrame>
        <p:nvGraphicFramePr>
          <p:cNvPr id="64" name="Table 63">
            <a:extLst>
              <a:ext uri="{FF2B5EF4-FFF2-40B4-BE49-F238E27FC236}">
                <a16:creationId xmlns:a16="http://schemas.microsoft.com/office/drawing/2014/main" id="{9126A0DC-17E6-92E0-D21C-8E4675E6A69C}"/>
              </a:ext>
            </a:extLst>
          </p:cNvPr>
          <p:cNvGraphicFramePr>
            <a:graphicFrameLocks noGrp="1"/>
          </p:cNvGraphicFramePr>
          <p:nvPr>
            <p:extLst>
              <p:ext uri="{D42A27DB-BD31-4B8C-83A1-F6EECF244321}">
                <p14:modId xmlns:p14="http://schemas.microsoft.com/office/powerpoint/2010/main" val="3666652521"/>
              </p:ext>
            </p:extLst>
          </p:nvPr>
        </p:nvGraphicFramePr>
        <p:xfrm>
          <a:off x="1955406" y="1295445"/>
          <a:ext cx="5003800" cy="1976120"/>
        </p:xfrm>
        <a:graphic>
          <a:graphicData uri="http://schemas.openxmlformats.org/drawingml/2006/table">
            <a:tbl>
              <a:tblPr/>
              <a:tblGrid>
                <a:gridCol w="8255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 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rowSpan="7">
                  <a:txBody>
                    <a:bodyPr/>
                    <a:lstStyle/>
                    <a:p>
                      <a:pPr algn="ctr" fontAlgn="ctr"/>
                      <a:r>
                        <a:rPr lang="en-US" sz="1400" b="0" i="0" u="none" strike="noStrike" dirty="0" err="1">
                          <a:solidFill>
                            <a:srgbClr val="000000"/>
                          </a:solidFill>
                          <a:effectLst/>
                          <a:latin typeface="Courier New"/>
                        </a:rPr>
                        <a:t>acaacg</a:t>
                      </a:r>
                      <a:r>
                        <a:rPr lang="en-US" sz="1400" b="0" i="0" u="none" strike="noStrike" dirty="0">
                          <a:solidFill>
                            <a:srgbClr val="000000"/>
                          </a:solidFill>
                          <a:effectLst/>
                          <a:latin typeface="Courier New"/>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a:t>
                      </a:r>
                      <a:r>
                        <a:rPr lang="en-US" sz="1400" b="1" i="0" u="none" strike="noStrike" dirty="0" err="1">
                          <a:solidFill>
                            <a:srgbClr val="FF0000"/>
                          </a:solidFill>
                          <a:effectLst/>
                          <a:latin typeface="Courier New"/>
                        </a:rPr>
                        <a:t>g</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400" b="0" i="0" u="none" strike="noStrike" dirty="0" err="1">
                          <a:solidFill>
                            <a:srgbClr val="000000"/>
                          </a:solidFill>
                          <a:effectLst/>
                          <a:latin typeface="Courier New"/>
                        </a:rPr>
                        <a:t>gc$aaac</a:t>
                      </a:r>
                      <a:endParaRPr lang="en-US" sz="14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algn="ctr" fontAlgn="b"/>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g$acaac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1" i="0" u="none" strike="noStrike" dirty="0">
                          <a:solidFill>
                            <a:srgbClr val="FF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cg$acaa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caacg$a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g$acaac</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66" name="TextBox 65">
            <a:extLst>
              <a:ext uri="{FF2B5EF4-FFF2-40B4-BE49-F238E27FC236}">
                <a16:creationId xmlns:a16="http://schemas.microsoft.com/office/drawing/2014/main" id="{03C3AFCB-9071-04C5-F5B4-4E3F8292CDA0}"/>
              </a:ext>
            </a:extLst>
          </p:cNvPr>
          <p:cNvSpPr txBox="1"/>
          <p:nvPr/>
        </p:nvSpPr>
        <p:spPr>
          <a:xfrm>
            <a:off x="2327431" y="3678376"/>
            <a:ext cx="4489137" cy="707886"/>
          </a:xfrm>
          <a:prstGeom prst="rect">
            <a:avLst/>
          </a:prstGeom>
          <a:noFill/>
        </p:spPr>
        <p:txBody>
          <a:bodyPr wrap="square" rtlCol="0">
            <a:spAutoFit/>
          </a:bodyPr>
          <a:lstStyle/>
          <a:p>
            <a:r>
              <a:rPr lang="en-US" sz="2000" dirty="0"/>
              <a:t>The transformation is </a:t>
            </a:r>
            <a:r>
              <a:rPr lang="en-US" sz="2000" b="1" dirty="0"/>
              <a:t>reversible</a:t>
            </a:r>
            <a:r>
              <a:rPr lang="en-US" sz="2000" dirty="0"/>
              <a:t>, without needing to store any additional data.</a:t>
            </a:r>
          </a:p>
        </p:txBody>
      </p:sp>
      <p:sp>
        <p:nvSpPr>
          <p:cNvPr id="67" name="TextBox 66">
            <a:extLst>
              <a:ext uri="{FF2B5EF4-FFF2-40B4-BE49-F238E27FC236}">
                <a16:creationId xmlns:a16="http://schemas.microsoft.com/office/drawing/2014/main" id="{3B48D4A6-02CA-9ED5-BBFC-0855AE7AC41C}"/>
              </a:ext>
            </a:extLst>
          </p:cNvPr>
          <p:cNvSpPr txBox="1"/>
          <p:nvPr/>
        </p:nvSpPr>
        <p:spPr>
          <a:xfrm>
            <a:off x="341674" y="4714551"/>
            <a:ext cx="862886" cy="215444"/>
          </a:xfrm>
          <a:prstGeom prst="rect">
            <a:avLst/>
          </a:prstGeom>
          <a:noFill/>
        </p:spPr>
        <p:txBody>
          <a:bodyPr wrap="none" rtlCol="0">
            <a:spAutoFit/>
          </a:bodyPr>
          <a:lstStyle/>
          <a:p>
            <a:r>
              <a:rPr lang="en-US" sz="800" dirty="0"/>
              <a:t>* </a:t>
            </a:r>
            <a:r>
              <a:rPr lang="en-US" sz="800" dirty="0" err="1"/>
              <a:t>wikipedia.com</a:t>
            </a:r>
            <a:endParaRPr lang="en-US" sz="800" dirty="0"/>
          </a:p>
        </p:txBody>
      </p:sp>
      <p:pic>
        <p:nvPicPr>
          <p:cNvPr id="4" name="Picture 3" descr="Screen Shot 2015-02-26 at 11.18.14 AM.png">
            <a:extLst>
              <a:ext uri="{FF2B5EF4-FFF2-40B4-BE49-F238E27FC236}">
                <a16:creationId xmlns:a16="http://schemas.microsoft.com/office/drawing/2014/main" id="{6FD7407C-6A5A-C393-4EC9-61BF4CBF3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6035" y="1510127"/>
            <a:ext cx="1245657" cy="1557889"/>
          </a:xfrm>
          <a:prstGeom prst="rect">
            <a:avLst/>
          </a:prstGeom>
        </p:spPr>
      </p:pic>
      <p:pic>
        <p:nvPicPr>
          <p:cNvPr id="5" name="Picture 4" descr="Screen Shot 2015-02-26 at 11.18.27 AM.png">
            <a:extLst>
              <a:ext uri="{FF2B5EF4-FFF2-40B4-BE49-F238E27FC236}">
                <a16:creationId xmlns:a16="http://schemas.microsoft.com/office/drawing/2014/main" id="{EF4231CD-0A4C-4A3F-537B-6F6E03FCF7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65327" y="1510127"/>
            <a:ext cx="1232286" cy="1553895"/>
          </a:xfrm>
          <a:prstGeom prst="rect">
            <a:avLst/>
          </a:prstGeom>
        </p:spPr>
      </p:pic>
      <p:sp>
        <p:nvSpPr>
          <p:cNvPr id="3" name="Slide Number Placeholder 2">
            <a:extLst>
              <a:ext uri="{FF2B5EF4-FFF2-40B4-BE49-F238E27FC236}">
                <a16:creationId xmlns:a16="http://schemas.microsoft.com/office/drawing/2014/main" id="{57E8DFEC-196C-B2D6-3B11-D0632C6015C4}"/>
              </a:ext>
            </a:extLst>
          </p:cNvPr>
          <p:cNvSpPr>
            <a:spLocks noGrp="1"/>
          </p:cNvSpPr>
          <p:nvPr>
            <p:ph type="sldNum" sz="quarter" idx="12"/>
          </p:nvPr>
        </p:nvSpPr>
        <p:spPr>
          <a:xfrm>
            <a:off x="6542837" y="4793073"/>
            <a:ext cx="2133600" cy="273844"/>
          </a:xfrm>
        </p:spPr>
        <p:txBody>
          <a:bodyPr/>
          <a:lstStyle/>
          <a:p>
            <a:fld id="{9DA039C4-C5F2-1743-BB7A-5D831266C61E}" type="slidenum">
              <a:rPr lang="en-US" smtClean="0"/>
              <a:t>35</a:t>
            </a:fld>
            <a:endParaRPr lang="en-US"/>
          </a:p>
        </p:txBody>
      </p:sp>
      <p:sp>
        <p:nvSpPr>
          <p:cNvPr id="6" name="TextBox 5">
            <a:extLst>
              <a:ext uri="{FF2B5EF4-FFF2-40B4-BE49-F238E27FC236}">
                <a16:creationId xmlns:a16="http://schemas.microsoft.com/office/drawing/2014/main" id="{A5F0C834-189A-7AD8-14F4-E34F3AA7C437}"/>
              </a:ext>
            </a:extLst>
          </p:cNvPr>
          <p:cNvSpPr txBox="1"/>
          <p:nvPr/>
        </p:nvSpPr>
        <p:spPr>
          <a:xfrm>
            <a:off x="199770" y="180473"/>
            <a:ext cx="812530" cy="369332"/>
          </a:xfrm>
          <a:prstGeom prst="rect">
            <a:avLst/>
          </a:prstGeom>
          <a:noFill/>
        </p:spPr>
        <p:txBody>
          <a:bodyPr wrap="none" rtlCol="0">
            <a:spAutoFit/>
          </a:bodyPr>
          <a:lstStyle/>
          <a:p>
            <a:r>
              <a:rPr lang="en-US" dirty="0">
                <a:highlight>
                  <a:srgbClr val="FFFF00"/>
                </a:highlight>
              </a:rPr>
              <a:t>review</a:t>
            </a:r>
          </a:p>
        </p:txBody>
      </p:sp>
    </p:spTree>
    <p:extLst>
      <p:ext uri="{BB962C8B-B14F-4D97-AF65-F5344CB8AC3E}">
        <p14:creationId xmlns:p14="http://schemas.microsoft.com/office/powerpoint/2010/main" val="12807514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2FE556-A0A2-51C2-B812-58039EC2910B}"/>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1A197F5C-0042-BDFC-3271-7C80A873DBA6}"/>
              </a:ext>
            </a:extLst>
          </p:cNvPr>
          <p:cNvSpPr/>
          <p:nvPr/>
        </p:nvSpPr>
        <p:spPr>
          <a:xfrm flipV="1">
            <a:off x="2531533" y="2350596"/>
            <a:ext cx="4436534" cy="129563"/>
          </a:xfrm>
          <a:prstGeom prst="rect">
            <a:avLst/>
          </a:prstGeom>
          <a:solidFill>
            <a:srgbClr val="BFBFBF"/>
          </a:solidFill>
          <a:ln>
            <a:solidFill>
              <a:schemeClr val="tx1">
                <a:lumMod val="75000"/>
                <a:lumOff val="2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AE6FB8F-FF9D-2686-AACA-C69071A07C16}"/>
              </a:ext>
            </a:extLst>
          </p:cNvPr>
          <p:cNvSpPr>
            <a:spLocks noGrp="1"/>
          </p:cNvSpPr>
          <p:nvPr>
            <p:ph type="title"/>
          </p:nvPr>
        </p:nvSpPr>
        <p:spPr/>
        <p:txBody>
          <a:bodyPr>
            <a:normAutofit/>
          </a:bodyPr>
          <a:lstStyle/>
          <a:p>
            <a:r>
              <a:rPr lang="en-US" sz="3200" dirty="0"/>
              <a:t>Alignment issues</a:t>
            </a:r>
          </a:p>
        </p:txBody>
      </p:sp>
      <p:sp>
        <p:nvSpPr>
          <p:cNvPr id="3" name="Content Placeholder 2">
            <a:extLst>
              <a:ext uri="{FF2B5EF4-FFF2-40B4-BE49-F238E27FC236}">
                <a16:creationId xmlns:a16="http://schemas.microsoft.com/office/drawing/2014/main" id="{E78AB601-FC3E-7FA3-4062-A5F9A7B658BD}"/>
              </a:ext>
            </a:extLst>
          </p:cNvPr>
          <p:cNvSpPr>
            <a:spLocks noGrp="1"/>
          </p:cNvSpPr>
          <p:nvPr>
            <p:ph idx="1"/>
          </p:nvPr>
        </p:nvSpPr>
        <p:spPr>
          <a:xfrm>
            <a:off x="1274233" y="871850"/>
            <a:ext cx="6951133" cy="4169257"/>
          </a:xfrm>
        </p:spPr>
        <p:txBody>
          <a:bodyPr>
            <a:normAutofit/>
          </a:bodyPr>
          <a:lstStyle/>
          <a:p>
            <a:r>
              <a:rPr lang="en-US" dirty="0"/>
              <a:t>Repeats</a:t>
            </a:r>
          </a:p>
          <a:p>
            <a:endParaRPr lang="en-US" dirty="0"/>
          </a:p>
          <a:p>
            <a:endParaRPr lang="en-US" dirty="0"/>
          </a:p>
          <a:p>
            <a:endParaRPr lang="en-US" dirty="0"/>
          </a:p>
          <a:p>
            <a:endParaRPr lang="en-US" dirty="0"/>
          </a:p>
          <a:p>
            <a:r>
              <a:rPr lang="en-US" dirty="0"/>
              <a:t>Sequencing errors</a:t>
            </a:r>
          </a:p>
          <a:p>
            <a:r>
              <a:rPr lang="en-US" dirty="0"/>
              <a:t>Polymorphisms (reference and sequenced sample)</a:t>
            </a:r>
          </a:p>
          <a:p>
            <a:r>
              <a:rPr lang="en-US" dirty="0"/>
              <a:t>Quality of reference genomes (</a:t>
            </a:r>
            <a:r>
              <a:rPr lang="en-US" dirty="0" err="1"/>
              <a:t>mis</a:t>
            </a:r>
            <a:r>
              <a:rPr lang="en-US" dirty="0"/>
              <a:t>-assembly and incomplete genome) </a:t>
            </a:r>
          </a:p>
        </p:txBody>
      </p:sp>
      <p:sp>
        <p:nvSpPr>
          <p:cNvPr id="4" name="Rectangle 3">
            <a:extLst>
              <a:ext uri="{FF2B5EF4-FFF2-40B4-BE49-F238E27FC236}">
                <a16:creationId xmlns:a16="http://schemas.microsoft.com/office/drawing/2014/main" id="{DAEABA19-CF10-A9AF-0B41-54D10C51FF00}"/>
              </a:ext>
            </a:extLst>
          </p:cNvPr>
          <p:cNvSpPr/>
          <p:nvPr/>
        </p:nvSpPr>
        <p:spPr>
          <a:xfrm flipV="1">
            <a:off x="2717801" y="2350475"/>
            <a:ext cx="1041400" cy="129682"/>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2BD87D5-C59F-9569-796C-179BF69598D6}"/>
              </a:ext>
            </a:extLst>
          </p:cNvPr>
          <p:cNvSpPr/>
          <p:nvPr/>
        </p:nvSpPr>
        <p:spPr>
          <a:xfrm flipV="1">
            <a:off x="5499100" y="2350473"/>
            <a:ext cx="927100" cy="129684"/>
          </a:xfrm>
          <a:prstGeom prst="rect">
            <a:avLst/>
          </a:prstGeom>
          <a:solidFill>
            <a:schemeClr val="accent6">
              <a:lumMod val="75000"/>
            </a:schemeClr>
          </a:solidFill>
          <a:ln>
            <a:solidFill>
              <a:schemeClr val="accent6">
                <a:lumMod val="5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B1E4852A-F3D5-C249-A4A6-FE4F11A49B64}"/>
              </a:ext>
            </a:extLst>
          </p:cNvPr>
          <p:cNvCxnSpPr/>
          <p:nvPr/>
        </p:nvCxnSpPr>
        <p:spPr>
          <a:xfrm>
            <a:off x="4244041" y="1907142"/>
            <a:ext cx="615827" cy="0"/>
          </a:xfrm>
          <a:prstGeom prst="line">
            <a:avLst/>
          </a:prstGeom>
          <a:ln w="57150" cmpd="sng">
            <a:solidFill>
              <a:schemeClr val="accent6">
                <a:lumMod val="75000"/>
              </a:schemeClr>
            </a:solidFill>
          </a:ln>
          <a:effectLst/>
        </p:spPr>
        <p:style>
          <a:lnRef idx="2">
            <a:schemeClr val="accent1"/>
          </a:lnRef>
          <a:fillRef idx="0">
            <a:schemeClr val="accent1"/>
          </a:fillRef>
          <a:effectRef idx="1">
            <a:schemeClr val="accent1"/>
          </a:effectRef>
          <a:fontRef idx="minor">
            <a:schemeClr val="tx1"/>
          </a:fontRef>
        </p:style>
      </p:cxnSp>
      <p:sp>
        <p:nvSpPr>
          <p:cNvPr id="13" name="Parallelogram 12">
            <a:extLst>
              <a:ext uri="{FF2B5EF4-FFF2-40B4-BE49-F238E27FC236}">
                <a16:creationId xmlns:a16="http://schemas.microsoft.com/office/drawing/2014/main" id="{FF4B66A1-4B9A-13C6-354E-2F30D50A30DC}"/>
              </a:ext>
            </a:extLst>
          </p:cNvPr>
          <p:cNvSpPr/>
          <p:nvPr/>
        </p:nvSpPr>
        <p:spPr>
          <a:xfrm>
            <a:off x="2971800" y="1957943"/>
            <a:ext cx="1888066" cy="367229"/>
          </a:xfrm>
          <a:prstGeom prst="parallelogram">
            <a:avLst>
              <a:gd name="adj" fmla="val 34292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Parallelogram 13">
            <a:extLst>
              <a:ext uri="{FF2B5EF4-FFF2-40B4-BE49-F238E27FC236}">
                <a16:creationId xmlns:a16="http://schemas.microsoft.com/office/drawing/2014/main" id="{C21196AC-2A53-D148-4B88-28689107114C}"/>
              </a:ext>
            </a:extLst>
          </p:cNvPr>
          <p:cNvSpPr/>
          <p:nvPr/>
        </p:nvSpPr>
        <p:spPr>
          <a:xfrm flipH="1">
            <a:off x="4244040" y="1957943"/>
            <a:ext cx="1945089" cy="367229"/>
          </a:xfrm>
          <a:prstGeom prst="parallelogram">
            <a:avLst>
              <a:gd name="adj" fmla="val 374840"/>
            </a:avLst>
          </a:prstGeom>
          <a:solidFill>
            <a:schemeClr val="accent5">
              <a:lumMod val="20000"/>
              <a:lumOff val="8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DB44D046-9DF8-980D-C16A-CB20FCCF0395}"/>
              </a:ext>
            </a:extLst>
          </p:cNvPr>
          <p:cNvSpPr txBox="1"/>
          <p:nvPr/>
        </p:nvSpPr>
        <p:spPr>
          <a:xfrm>
            <a:off x="3197563" y="1661609"/>
            <a:ext cx="702123" cy="369332"/>
          </a:xfrm>
          <a:prstGeom prst="rect">
            <a:avLst/>
          </a:prstGeom>
          <a:noFill/>
        </p:spPr>
        <p:txBody>
          <a:bodyPr wrap="none" rtlCol="0">
            <a:spAutoFit/>
          </a:bodyPr>
          <a:lstStyle/>
          <a:p>
            <a:r>
              <a:rPr lang="en-US" dirty="0"/>
              <a:t>reads</a:t>
            </a:r>
          </a:p>
        </p:txBody>
      </p:sp>
      <p:sp>
        <p:nvSpPr>
          <p:cNvPr id="24" name="TextBox 23">
            <a:extLst>
              <a:ext uri="{FF2B5EF4-FFF2-40B4-BE49-F238E27FC236}">
                <a16:creationId xmlns:a16="http://schemas.microsoft.com/office/drawing/2014/main" id="{4CF28EC7-2109-60FF-4E66-BFB564B6A506}"/>
              </a:ext>
            </a:extLst>
          </p:cNvPr>
          <p:cNvSpPr txBox="1"/>
          <p:nvPr/>
        </p:nvSpPr>
        <p:spPr>
          <a:xfrm>
            <a:off x="1910631" y="2214637"/>
            <a:ext cx="505267" cy="369332"/>
          </a:xfrm>
          <a:prstGeom prst="rect">
            <a:avLst/>
          </a:prstGeom>
          <a:noFill/>
        </p:spPr>
        <p:txBody>
          <a:bodyPr wrap="none" rtlCol="0">
            <a:spAutoFit/>
          </a:bodyPr>
          <a:lstStyle/>
          <a:p>
            <a:r>
              <a:rPr lang="en-US" dirty="0"/>
              <a:t>Ref</a:t>
            </a:r>
          </a:p>
        </p:txBody>
      </p:sp>
      <p:sp>
        <p:nvSpPr>
          <p:cNvPr id="5" name="Slide Number Placeholder 4">
            <a:extLst>
              <a:ext uri="{FF2B5EF4-FFF2-40B4-BE49-F238E27FC236}">
                <a16:creationId xmlns:a16="http://schemas.microsoft.com/office/drawing/2014/main" id="{E6E89D27-D8DA-ED90-DFA5-F4E565CD47CC}"/>
              </a:ext>
            </a:extLst>
          </p:cNvPr>
          <p:cNvSpPr>
            <a:spLocks noGrp="1"/>
          </p:cNvSpPr>
          <p:nvPr>
            <p:ph type="sldNum" sz="quarter" idx="12"/>
          </p:nvPr>
        </p:nvSpPr>
        <p:spPr/>
        <p:txBody>
          <a:bodyPr/>
          <a:lstStyle/>
          <a:p>
            <a:fld id="{9DA039C4-C5F2-1743-BB7A-5D831266C61E}" type="slidenum">
              <a:rPr lang="en-US" smtClean="0"/>
              <a:t>36</a:t>
            </a:fld>
            <a:endParaRPr lang="en-US"/>
          </a:p>
        </p:txBody>
      </p:sp>
      <p:sp>
        <p:nvSpPr>
          <p:cNvPr id="6" name="TextBox 5">
            <a:extLst>
              <a:ext uri="{FF2B5EF4-FFF2-40B4-BE49-F238E27FC236}">
                <a16:creationId xmlns:a16="http://schemas.microsoft.com/office/drawing/2014/main" id="{B8A3E516-3D09-778E-FC13-1B809983FD2E}"/>
              </a:ext>
            </a:extLst>
          </p:cNvPr>
          <p:cNvSpPr txBox="1"/>
          <p:nvPr/>
        </p:nvSpPr>
        <p:spPr>
          <a:xfrm>
            <a:off x="199770" y="180473"/>
            <a:ext cx="812530" cy="369332"/>
          </a:xfrm>
          <a:prstGeom prst="rect">
            <a:avLst/>
          </a:prstGeom>
          <a:noFill/>
        </p:spPr>
        <p:txBody>
          <a:bodyPr wrap="none" rtlCol="0">
            <a:spAutoFit/>
          </a:bodyPr>
          <a:lstStyle/>
          <a:p>
            <a:r>
              <a:rPr lang="en-US" dirty="0">
                <a:highlight>
                  <a:srgbClr val="FFFF00"/>
                </a:highlight>
              </a:rPr>
              <a:t>review</a:t>
            </a:r>
          </a:p>
        </p:txBody>
      </p:sp>
    </p:spTree>
    <p:extLst>
      <p:ext uri="{BB962C8B-B14F-4D97-AF65-F5344CB8AC3E}">
        <p14:creationId xmlns:p14="http://schemas.microsoft.com/office/powerpoint/2010/main" val="1702913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E27C5A-1E89-891A-4553-01DA6ABFB5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2963DA-6DBA-9AED-7C8A-91F89040FFB4}"/>
              </a:ext>
            </a:extLst>
          </p:cNvPr>
          <p:cNvSpPr>
            <a:spLocks noGrp="1"/>
          </p:cNvSpPr>
          <p:nvPr>
            <p:ph type="title"/>
          </p:nvPr>
        </p:nvSpPr>
        <p:spPr>
          <a:xfrm>
            <a:off x="457200" y="151661"/>
            <a:ext cx="8229600" cy="743976"/>
          </a:xfrm>
        </p:spPr>
        <p:txBody>
          <a:bodyPr/>
          <a:lstStyle/>
          <a:p>
            <a:r>
              <a:rPr lang="en-US" dirty="0"/>
              <a:t>BWA: a short-read aligner</a:t>
            </a:r>
          </a:p>
        </p:txBody>
      </p:sp>
      <p:sp>
        <p:nvSpPr>
          <p:cNvPr id="3" name="Content Placeholder 2">
            <a:extLst>
              <a:ext uri="{FF2B5EF4-FFF2-40B4-BE49-F238E27FC236}">
                <a16:creationId xmlns:a16="http://schemas.microsoft.com/office/drawing/2014/main" id="{4C32236D-0C8C-3A94-0E5D-12334F53AB77}"/>
              </a:ext>
            </a:extLst>
          </p:cNvPr>
          <p:cNvSpPr>
            <a:spLocks noGrp="1"/>
          </p:cNvSpPr>
          <p:nvPr>
            <p:ph idx="1"/>
          </p:nvPr>
        </p:nvSpPr>
        <p:spPr>
          <a:xfrm>
            <a:off x="882713" y="1480253"/>
            <a:ext cx="7926309" cy="2468388"/>
          </a:xfrm>
        </p:spPr>
        <p:txBody>
          <a:bodyPr>
            <a:normAutofit/>
          </a:bodyPr>
          <a:lstStyle/>
          <a:p>
            <a:pPr>
              <a:lnSpc>
                <a:spcPct val="120000"/>
              </a:lnSpc>
            </a:pPr>
            <a:r>
              <a:rPr lang="en-US" dirty="0"/>
              <a:t>BWA is a software package for mapping low-divergent sequences against a large reference genome.</a:t>
            </a:r>
          </a:p>
          <a:p>
            <a:pPr>
              <a:lnSpc>
                <a:spcPct val="120000"/>
              </a:lnSpc>
            </a:pPr>
            <a:endParaRPr lang="en-US" dirty="0"/>
          </a:p>
          <a:p>
            <a:pPr>
              <a:lnSpc>
                <a:spcPct val="120000"/>
              </a:lnSpc>
            </a:pPr>
            <a:r>
              <a:rPr lang="en-US" b="1" dirty="0">
                <a:solidFill>
                  <a:srgbClr val="FF0000"/>
                </a:solidFill>
              </a:rPr>
              <a:t>BWA-MEM</a:t>
            </a:r>
            <a:r>
              <a:rPr lang="en-US" dirty="0"/>
              <a:t> is generally recommended for short read alignments as it is fast and accurate.</a:t>
            </a:r>
          </a:p>
        </p:txBody>
      </p:sp>
      <p:sp>
        <p:nvSpPr>
          <p:cNvPr id="4" name="Slide Number Placeholder 3">
            <a:extLst>
              <a:ext uri="{FF2B5EF4-FFF2-40B4-BE49-F238E27FC236}">
                <a16:creationId xmlns:a16="http://schemas.microsoft.com/office/drawing/2014/main" id="{A5D59E89-284D-267B-8C79-1CEBDB6F9A95}"/>
              </a:ext>
            </a:extLst>
          </p:cNvPr>
          <p:cNvSpPr>
            <a:spLocks noGrp="1"/>
          </p:cNvSpPr>
          <p:nvPr>
            <p:ph type="sldNum" sz="quarter" idx="12"/>
          </p:nvPr>
        </p:nvSpPr>
        <p:spPr/>
        <p:txBody>
          <a:bodyPr/>
          <a:lstStyle/>
          <a:p>
            <a:fld id="{9DA039C4-C5F2-1743-BB7A-5D831266C61E}" type="slidenum">
              <a:rPr lang="en-US" smtClean="0"/>
              <a:t>37</a:t>
            </a:fld>
            <a:endParaRPr lang="en-US"/>
          </a:p>
        </p:txBody>
      </p:sp>
      <p:sp>
        <p:nvSpPr>
          <p:cNvPr id="5" name="TextBox 4">
            <a:extLst>
              <a:ext uri="{FF2B5EF4-FFF2-40B4-BE49-F238E27FC236}">
                <a16:creationId xmlns:a16="http://schemas.microsoft.com/office/drawing/2014/main" id="{053BCBBC-FA84-6D61-F504-BBA8B94953B8}"/>
              </a:ext>
            </a:extLst>
          </p:cNvPr>
          <p:cNvSpPr txBox="1"/>
          <p:nvPr/>
        </p:nvSpPr>
        <p:spPr>
          <a:xfrm>
            <a:off x="199770" y="180473"/>
            <a:ext cx="812530" cy="369332"/>
          </a:xfrm>
          <a:prstGeom prst="rect">
            <a:avLst/>
          </a:prstGeom>
          <a:noFill/>
        </p:spPr>
        <p:txBody>
          <a:bodyPr wrap="none" rtlCol="0">
            <a:spAutoFit/>
          </a:bodyPr>
          <a:lstStyle/>
          <a:p>
            <a:r>
              <a:rPr lang="en-US" dirty="0">
                <a:highlight>
                  <a:srgbClr val="FFFF00"/>
                </a:highlight>
              </a:rPr>
              <a:t>review</a:t>
            </a:r>
          </a:p>
        </p:txBody>
      </p:sp>
    </p:spTree>
    <p:extLst>
      <p:ext uri="{BB962C8B-B14F-4D97-AF65-F5344CB8AC3E}">
        <p14:creationId xmlns:p14="http://schemas.microsoft.com/office/powerpoint/2010/main" val="72971712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EB41D-00BE-B825-A3C6-6CD70EA956B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84D1839-3A63-38DF-4BDF-F2F6B73D79DA}"/>
              </a:ext>
            </a:extLst>
          </p:cNvPr>
          <p:cNvSpPr>
            <a:spLocks noGrp="1"/>
          </p:cNvSpPr>
          <p:nvPr>
            <p:ph type="title"/>
          </p:nvPr>
        </p:nvSpPr>
        <p:spPr/>
        <p:txBody>
          <a:bodyPr/>
          <a:lstStyle/>
          <a:p>
            <a:r>
              <a:rPr lang="en-US" dirty="0"/>
              <a:t>SAM and BAM</a:t>
            </a:r>
          </a:p>
        </p:txBody>
      </p:sp>
      <p:sp>
        <p:nvSpPr>
          <p:cNvPr id="3" name="Content Placeholder 2">
            <a:extLst>
              <a:ext uri="{FF2B5EF4-FFF2-40B4-BE49-F238E27FC236}">
                <a16:creationId xmlns:a16="http://schemas.microsoft.com/office/drawing/2014/main" id="{E00A6AD8-7EB1-C7C7-7C08-E1F43FF73D2B}"/>
              </a:ext>
            </a:extLst>
          </p:cNvPr>
          <p:cNvSpPr>
            <a:spLocks noGrp="1"/>
          </p:cNvSpPr>
          <p:nvPr>
            <p:ph idx="1"/>
          </p:nvPr>
        </p:nvSpPr>
        <p:spPr>
          <a:xfrm>
            <a:off x="512233" y="935033"/>
            <a:ext cx="8119533" cy="1705457"/>
          </a:xfrm>
        </p:spPr>
        <p:txBody>
          <a:bodyPr/>
          <a:lstStyle/>
          <a:p>
            <a:r>
              <a:rPr lang="en-US" b="1" dirty="0">
                <a:solidFill>
                  <a:schemeClr val="accent6">
                    <a:lumMod val="50000"/>
                  </a:schemeClr>
                </a:solidFill>
              </a:rPr>
              <a:t>SAM</a:t>
            </a:r>
            <a:r>
              <a:rPr lang="en-US" dirty="0"/>
              <a:t> stands for </a:t>
            </a:r>
            <a:r>
              <a:rPr lang="en-US" b="1" u="sng" dirty="0"/>
              <a:t>S</a:t>
            </a:r>
            <a:r>
              <a:rPr lang="en-US" dirty="0"/>
              <a:t>equence </a:t>
            </a:r>
            <a:r>
              <a:rPr lang="en-US" b="1" u="sng" dirty="0"/>
              <a:t>A</a:t>
            </a:r>
            <a:r>
              <a:rPr lang="en-US" dirty="0"/>
              <a:t>lignment/</a:t>
            </a:r>
            <a:r>
              <a:rPr lang="en-US" b="1" u="sng" dirty="0"/>
              <a:t>M</a:t>
            </a:r>
            <a:r>
              <a:rPr lang="en-US" dirty="0"/>
              <a:t>ap format.</a:t>
            </a:r>
          </a:p>
          <a:p>
            <a:endParaRPr lang="en-US" dirty="0"/>
          </a:p>
          <a:p>
            <a:r>
              <a:rPr lang="en-US" b="1" dirty="0">
                <a:solidFill>
                  <a:schemeClr val="accent6">
                    <a:lumMod val="50000"/>
                  </a:schemeClr>
                </a:solidFill>
              </a:rPr>
              <a:t>BAM</a:t>
            </a:r>
            <a:r>
              <a:rPr lang="en-US" dirty="0"/>
              <a:t> is the binary representation of SAM and keeps exactly the same information as SAM.</a:t>
            </a:r>
          </a:p>
        </p:txBody>
      </p:sp>
      <p:graphicFrame>
        <p:nvGraphicFramePr>
          <p:cNvPr id="4" name="Table 3">
            <a:extLst>
              <a:ext uri="{FF2B5EF4-FFF2-40B4-BE49-F238E27FC236}">
                <a16:creationId xmlns:a16="http://schemas.microsoft.com/office/drawing/2014/main" id="{36EA4DF8-DCBE-E87D-B0C8-99C4632968F6}"/>
              </a:ext>
            </a:extLst>
          </p:cNvPr>
          <p:cNvGraphicFramePr>
            <a:graphicFrameLocks noGrp="1"/>
          </p:cNvGraphicFramePr>
          <p:nvPr/>
        </p:nvGraphicFramePr>
        <p:xfrm>
          <a:off x="2115560" y="3054152"/>
          <a:ext cx="4195234" cy="1613475"/>
        </p:xfrm>
        <a:graphic>
          <a:graphicData uri="http://schemas.openxmlformats.org/drawingml/2006/table">
            <a:tbl>
              <a:tblPr firstRow="1" bandRow="1">
                <a:tableStyleId>{2D5ABB26-0587-4C30-8999-92F81FD0307C}</a:tableStyleId>
              </a:tblPr>
              <a:tblGrid>
                <a:gridCol w="1977490">
                  <a:extLst>
                    <a:ext uri="{9D8B030D-6E8A-4147-A177-3AD203B41FA5}">
                      <a16:colId xmlns:a16="http://schemas.microsoft.com/office/drawing/2014/main" val="20000"/>
                    </a:ext>
                  </a:extLst>
                </a:gridCol>
                <a:gridCol w="2217744">
                  <a:extLst>
                    <a:ext uri="{9D8B030D-6E8A-4147-A177-3AD203B41FA5}">
                      <a16:colId xmlns:a16="http://schemas.microsoft.com/office/drawing/2014/main" val="20001"/>
                    </a:ext>
                  </a:extLst>
                </a:gridCol>
              </a:tblGrid>
              <a:tr h="537825">
                <a:tc>
                  <a:txBody>
                    <a:bodyPr/>
                    <a:lstStyle/>
                    <a:p>
                      <a:r>
                        <a:rPr lang="en-US" sz="2400" dirty="0"/>
                        <a:t>File type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Storage usage</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0"/>
                  </a:ext>
                </a:extLst>
              </a:tr>
              <a:tr h="537825">
                <a:tc>
                  <a:txBody>
                    <a:bodyPr/>
                    <a:lstStyle/>
                    <a:p>
                      <a:r>
                        <a:rPr lang="en-US" sz="2400" dirty="0"/>
                        <a:t>SAM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313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1"/>
                  </a:ext>
                </a:extLst>
              </a:tr>
              <a:tr h="537825">
                <a:tc>
                  <a:txBody>
                    <a:bodyPr/>
                    <a:lstStyle/>
                    <a:p>
                      <a:r>
                        <a:rPr lang="en-US" sz="2400" dirty="0"/>
                        <a:t>BAM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tc>
                  <a:txBody>
                    <a:bodyPr/>
                    <a:lstStyle/>
                    <a:p>
                      <a:r>
                        <a:rPr lang="en-US" sz="2400" dirty="0"/>
                        <a:t>97 M</a:t>
                      </a:r>
                    </a:p>
                  </a:txBody>
                  <a:tcPr>
                    <a:lnL w="9525" cap="flat" cmpd="sng" algn="ctr">
                      <a:solidFill>
                        <a:scrgbClr r="0" g="0" b="0"/>
                      </a:solidFill>
                      <a:prstDash val="solid"/>
                      <a:round/>
                      <a:headEnd type="none" w="med" len="med"/>
                      <a:tailEnd type="none" w="med" len="med"/>
                    </a:lnL>
                    <a:lnR w="9525" cap="flat" cmpd="sng" algn="ctr">
                      <a:solidFill>
                        <a:scrgbClr r="0" g="0" b="0"/>
                      </a:solidFill>
                      <a:prstDash val="solid"/>
                      <a:round/>
                      <a:headEnd type="none" w="med" len="med"/>
                      <a:tailEnd type="none" w="med" len="med"/>
                    </a:lnR>
                    <a:lnT w="9525" cap="flat" cmpd="sng" algn="ctr">
                      <a:solidFill>
                        <a:scrgbClr r="0" g="0" b="0"/>
                      </a:solidFill>
                      <a:prstDash val="solid"/>
                      <a:round/>
                      <a:headEnd type="none" w="med" len="med"/>
                      <a:tailEnd type="none" w="med" len="med"/>
                    </a:lnT>
                    <a:lnB w="9525" cap="flat" cmpd="sng" algn="ctr">
                      <a:solidFill>
                        <a:scrgbClr r="0" g="0" b="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5" name="Slide Number Placeholder 4">
            <a:extLst>
              <a:ext uri="{FF2B5EF4-FFF2-40B4-BE49-F238E27FC236}">
                <a16:creationId xmlns:a16="http://schemas.microsoft.com/office/drawing/2014/main" id="{B8890B8E-4D39-BF7D-ACF5-EB7C13A22C2E}"/>
              </a:ext>
            </a:extLst>
          </p:cNvPr>
          <p:cNvSpPr>
            <a:spLocks noGrp="1"/>
          </p:cNvSpPr>
          <p:nvPr>
            <p:ph type="sldNum" sz="quarter" idx="12"/>
          </p:nvPr>
        </p:nvSpPr>
        <p:spPr/>
        <p:txBody>
          <a:bodyPr/>
          <a:lstStyle/>
          <a:p>
            <a:fld id="{9DA039C4-C5F2-1743-BB7A-5D831266C61E}" type="slidenum">
              <a:rPr lang="en-US" smtClean="0"/>
              <a:t>38</a:t>
            </a:fld>
            <a:endParaRPr lang="en-US"/>
          </a:p>
        </p:txBody>
      </p:sp>
      <p:sp>
        <p:nvSpPr>
          <p:cNvPr id="6" name="TextBox 5">
            <a:extLst>
              <a:ext uri="{FF2B5EF4-FFF2-40B4-BE49-F238E27FC236}">
                <a16:creationId xmlns:a16="http://schemas.microsoft.com/office/drawing/2014/main" id="{82877984-FB4A-9986-61B3-A599A8891D85}"/>
              </a:ext>
            </a:extLst>
          </p:cNvPr>
          <p:cNvSpPr txBox="1"/>
          <p:nvPr/>
        </p:nvSpPr>
        <p:spPr>
          <a:xfrm>
            <a:off x="199770" y="180473"/>
            <a:ext cx="812530" cy="369332"/>
          </a:xfrm>
          <a:prstGeom prst="rect">
            <a:avLst/>
          </a:prstGeom>
          <a:noFill/>
        </p:spPr>
        <p:txBody>
          <a:bodyPr wrap="none" rtlCol="0">
            <a:spAutoFit/>
          </a:bodyPr>
          <a:lstStyle/>
          <a:p>
            <a:r>
              <a:rPr lang="en-US" dirty="0">
                <a:highlight>
                  <a:srgbClr val="FFFF00"/>
                </a:highlight>
              </a:rPr>
              <a:t>review</a:t>
            </a:r>
          </a:p>
        </p:txBody>
      </p:sp>
    </p:spTree>
    <p:extLst>
      <p:ext uri="{BB962C8B-B14F-4D97-AF65-F5344CB8AC3E}">
        <p14:creationId xmlns:p14="http://schemas.microsoft.com/office/powerpoint/2010/main" val="13162857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24500"/>
            <a:ext cx="8229600" cy="579740"/>
          </a:xfrm>
        </p:spPr>
        <p:txBody>
          <a:bodyPr/>
          <a:lstStyle/>
          <a:p>
            <a:r>
              <a:rPr lang="en-US" dirty="0" err="1"/>
              <a:t>SAMtools</a:t>
            </a:r>
            <a:endParaRPr lang="en-US" dirty="0"/>
          </a:p>
        </p:txBody>
      </p:sp>
      <p:sp>
        <p:nvSpPr>
          <p:cNvPr id="3" name="Content Placeholder 2"/>
          <p:cNvSpPr>
            <a:spLocks noGrp="1"/>
          </p:cNvSpPr>
          <p:nvPr>
            <p:ph idx="1"/>
          </p:nvPr>
        </p:nvSpPr>
        <p:spPr>
          <a:xfrm>
            <a:off x="482600" y="643825"/>
            <a:ext cx="8229600" cy="1307524"/>
          </a:xfrm>
        </p:spPr>
        <p:txBody>
          <a:bodyPr/>
          <a:lstStyle/>
          <a:p>
            <a:r>
              <a:rPr lang="en-US" dirty="0" err="1"/>
              <a:t>SAMtools</a:t>
            </a:r>
            <a:r>
              <a:rPr lang="en-US" dirty="0"/>
              <a:t> is a popular open-source software package for sequence alignment manipulation. It is a reliable tool for almost all bioinformaticians who work on NGS data.</a:t>
            </a:r>
          </a:p>
        </p:txBody>
      </p:sp>
      <p:sp>
        <p:nvSpPr>
          <p:cNvPr id="5" name="TextBox 4"/>
          <p:cNvSpPr txBox="1"/>
          <p:nvPr/>
        </p:nvSpPr>
        <p:spPr>
          <a:xfrm>
            <a:off x="262466" y="1809454"/>
            <a:ext cx="4224867" cy="3231653"/>
          </a:xfrm>
          <a:prstGeom prst="rect">
            <a:avLst/>
          </a:prstGeom>
          <a:noFill/>
        </p:spPr>
        <p:txBody>
          <a:bodyPr wrap="square" rtlCol="0">
            <a:spAutoFit/>
          </a:bodyPr>
          <a:lstStyle/>
          <a:p>
            <a:r>
              <a:rPr lang="en-US" sz="1200" dirty="0">
                <a:latin typeface="Courier"/>
                <a:cs typeface="Courier"/>
              </a:rPr>
              <a:t>-- indexing</a:t>
            </a:r>
          </a:p>
          <a:p>
            <a:r>
              <a:rPr lang="en-US" sz="1200" dirty="0">
                <a:latin typeface="Courier"/>
                <a:cs typeface="Courier"/>
              </a:rPr>
              <a:t>   </a:t>
            </a:r>
            <a:r>
              <a:rPr lang="en-US" sz="1200" dirty="0" err="1">
                <a:latin typeface="Courier"/>
                <a:cs typeface="Courier"/>
              </a:rPr>
              <a:t>faidx</a:t>
            </a:r>
            <a:r>
              <a:rPr lang="en-US" sz="1200" dirty="0">
                <a:latin typeface="Courier"/>
                <a:cs typeface="Courier"/>
              </a:rPr>
              <a:t>       index/extract FASTA</a:t>
            </a:r>
          </a:p>
          <a:p>
            <a:r>
              <a:rPr lang="en-US" sz="1200" dirty="0">
                <a:latin typeface="Courier"/>
                <a:cs typeface="Courier"/>
              </a:rPr>
              <a:t>   index       index alignment</a:t>
            </a:r>
          </a:p>
          <a:p>
            <a:r>
              <a:rPr lang="en-US" sz="1200" dirty="0">
                <a:latin typeface="Courier"/>
                <a:cs typeface="Courier"/>
              </a:rPr>
              <a:t>-- editing</a:t>
            </a:r>
          </a:p>
          <a:p>
            <a:r>
              <a:rPr lang="en-US" sz="1200" dirty="0">
                <a:latin typeface="Courier"/>
                <a:cs typeface="Courier"/>
              </a:rPr>
              <a:t>   </a:t>
            </a:r>
            <a:r>
              <a:rPr lang="en-US" sz="1200" dirty="0" err="1">
                <a:latin typeface="Courier"/>
                <a:cs typeface="Courier"/>
              </a:rPr>
              <a:t>calmd</a:t>
            </a:r>
            <a:r>
              <a:rPr lang="en-US" sz="1200" dirty="0">
                <a:latin typeface="Courier"/>
                <a:cs typeface="Courier"/>
              </a:rPr>
              <a:t>       recalculate ...</a:t>
            </a:r>
          </a:p>
          <a:p>
            <a:r>
              <a:rPr lang="en-US" sz="1200" dirty="0">
                <a:latin typeface="Courier"/>
                <a:cs typeface="Courier"/>
              </a:rPr>
              <a:t>   </a:t>
            </a:r>
            <a:r>
              <a:rPr lang="en-US" sz="1200" dirty="0" err="1">
                <a:latin typeface="Courier"/>
                <a:cs typeface="Courier"/>
              </a:rPr>
              <a:t>fixmate</a:t>
            </a:r>
            <a:r>
              <a:rPr lang="en-US" sz="1200" dirty="0">
                <a:latin typeface="Courier"/>
                <a:cs typeface="Courier"/>
              </a:rPr>
              <a:t>     fix mate information</a:t>
            </a:r>
          </a:p>
          <a:p>
            <a:r>
              <a:rPr lang="en-US" sz="1200" dirty="0">
                <a:latin typeface="Courier"/>
                <a:cs typeface="Courier"/>
              </a:rPr>
              <a:t>   </a:t>
            </a:r>
            <a:r>
              <a:rPr lang="en-US" sz="1200" dirty="0" err="1">
                <a:latin typeface="Courier"/>
                <a:cs typeface="Courier"/>
              </a:rPr>
              <a:t>reheader</a:t>
            </a:r>
            <a:r>
              <a:rPr lang="en-US" sz="1200" dirty="0">
                <a:latin typeface="Courier"/>
                <a:cs typeface="Courier"/>
              </a:rPr>
              <a:t>    replace BAM header</a:t>
            </a:r>
          </a:p>
          <a:p>
            <a:r>
              <a:rPr lang="en-US" sz="1200" dirty="0">
                <a:latin typeface="Courier"/>
                <a:cs typeface="Courier"/>
              </a:rPr>
              <a:t>   </a:t>
            </a:r>
            <a:r>
              <a:rPr lang="en-US" sz="1200" dirty="0" err="1">
                <a:latin typeface="Courier"/>
                <a:cs typeface="Courier"/>
              </a:rPr>
              <a:t>rmdup</a:t>
            </a:r>
            <a:r>
              <a:rPr lang="en-US" sz="1200" dirty="0">
                <a:latin typeface="Courier"/>
                <a:cs typeface="Courier"/>
              </a:rPr>
              <a:t>       remove PCR duplicates</a:t>
            </a:r>
          </a:p>
          <a:p>
            <a:r>
              <a:rPr lang="en-US" sz="1200" dirty="0">
                <a:latin typeface="Courier"/>
                <a:cs typeface="Courier"/>
              </a:rPr>
              <a:t>   </a:t>
            </a:r>
            <a:r>
              <a:rPr lang="en-US" sz="1200" dirty="0" err="1">
                <a:latin typeface="Courier"/>
                <a:cs typeface="Courier"/>
              </a:rPr>
              <a:t>targetcut</a:t>
            </a:r>
            <a:r>
              <a:rPr lang="en-US" sz="1200" dirty="0">
                <a:latin typeface="Courier"/>
                <a:cs typeface="Courier"/>
              </a:rPr>
              <a:t>   cut </a:t>
            </a:r>
            <a:r>
              <a:rPr lang="en-US" sz="1200" dirty="0" err="1">
                <a:latin typeface="Courier"/>
                <a:cs typeface="Courier"/>
              </a:rPr>
              <a:t>fosmid</a:t>
            </a:r>
            <a:r>
              <a:rPr lang="en-US" sz="1200" dirty="0">
                <a:latin typeface="Courier"/>
                <a:cs typeface="Courier"/>
              </a:rPr>
              <a:t> regions</a:t>
            </a:r>
          </a:p>
          <a:p>
            <a:r>
              <a:rPr lang="en-US" sz="1200" dirty="0">
                <a:latin typeface="Courier"/>
                <a:cs typeface="Courier"/>
              </a:rPr>
              <a:t>-- file operations</a:t>
            </a:r>
          </a:p>
          <a:p>
            <a:r>
              <a:rPr lang="en-US" sz="1200" dirty="0">
                <a:latin typeface="Courier"/>
                <a:cs typeface="Courier"/>
              </a:rPr>
              <a:t>   </a:t>
            </a:r>
            <a:r>
              <a:rPr lang="en-US" sz="1200" dirty="0" err="1">
                <a:latin typeface="Courier"/>
                <a:cs typeface="Courier"/>
              </a:rPr>
              <a:t>bamshuf</a:t>
            </a:r>
            <a:r>
              <a:rPr lang="en-US" sz="1200" dirty="0">
                <a:latin typeface="Courier"/>
                <a:cs typeface="Courier"/>
              </a:rPr>
              <a:t>     shuffle and group ...</a:t>
            </a:r>
          </a:p>
          <a:p>
            <a:r>
              <a:rPr lang="en-US" sz="1200" dirty="0">
                <a:latin typeface="Courier"/>
                <a:cs typeface="Courier"/>
              </a:rPr>
              <a:t>   cat         concatenate BAMs</a:t>
            </a:r>
          </a:p>
          <a:p>
            <a:r>
              <a:rPr lang="en-US" sz="1200" dirty="0">
                <a:latin typeface="Courier"/>
                <a:cs typeface="Courier"/>
              </a:rPr>
              <a:t>   merge       merge sorted alignments</a:t>
            </a:r>
          </a:p>
          <a:p>
            <a:r>
              <a:rPr lang="en-US" sz="1200" dirty="0">
                <a:latin typeface="Courier"/>
                <a:cs typeface="Courier"/>
              </a:rPr>
              <a:t>   </a:t>
            </a:r>
            <a:r>
              <a:rPr lang="en-US" sz="1200" dirty="0" err="1">
                <a:latin typeface="Courier"/>
                <a:cs typeface="Courier"/>
              </a:rPr>
              <a:t>mpileup</a:t>
            </a:r>
            <a:r>
              <a:rPr lang="en-US" sz="1200" dirty="0">
                <a:latin typeface="Courier"/>
                <a:cs typeface="Courier"/>
              </a:rPr>
              <a:t>     multi-way pileup</a:t>
            </a:r>
          </a:p>
          <a:p>
            <a:r>
              <a:rPr lang="en-US" sz="1200" dirty="0">
                <a:latin typeface="Courier"/>
                <a:cs typeface="Courier"/>
              </a:rPr>
              <a:t>   sort        sort alignment file</a:t>
            </a:r>
          </a:p>
          <a:p>
            <a:r>
              <a:rPr lang="en-US" sz="1200" dirty="0">
                <a:latin typeface="Courier"/>
                <a:cs typeface="Courier"/>
              </a:rPr>
              <a:t>   split       splits a file by read group</a:t>
            </a:r>
          </a:p>
          <a:p>
            <a:r>
              <a:rPr lang="en-US" sz="1200" dirty="0">
                <a:latin typeface="Courier"/>
                <a:cs typeface="Courier"/>
              </a:rPr>
              <a:t>   bam2fq      converts a BAM to a FASTQ</a:t>
            </a:r>
          </a:p>
        </p:txBody>
      </p:sp>
      <p:sp>
        <p:nvSpPr>
          <p:cNvPr id="6" name="TextBox 5"/>
          <p:cNvSpPr txBox="1"/>
          <p:nvPr/>
        </p:nvSpPr>
        <p:spPr>
          <a:xfrm>
            <a:off x="4487333" y="1947072"/>
            <a:ext cx="4555067" cy="2308324"/>
          </a:xfrm>
          <a:prstGeom prst="rect">
            <a:avLst/>
          </a:prstGeom>
          <a:noFill/>
        </p:spPr>
        <p:txBody>
          <a:bodyPr wrap="square" rtlCol="0">
            <a:spAutoFit/>
          </a:bodyPr>
          <a:lstStyle/>
          <a:p>
            <a:r>
              <a:rPr lang="en-US" sz="1200" dirty="0">
                <a:latin typeface="Courier"/>
                <a:cs typeface="Courier"/>
              </a:rPr>
              <a:t>-- stats</a:t>
            </a:r>
          </a:p>
          <a:p>
            <a:r>
              <a:rPr lang="en-US" sz="1200" dirty="0">
                <a:latin typeface="Courier"/>
                <a:cs typeface="Courier"/>
              </a:rPr>
              <a:t>   </a:t>
            </a:r>
            <a:r>
              <a:rPr lang="en-US" sz="1200" dirty="0" err="1">
                <a:latin typeface="Courier"/>
                <a:cs typeface="Courier"/>
              </a:rPr>
              <a:t>bedcov</a:t>
            </a:r>
            <a:r>
              <a:rPr lang="en-US" sz="1200" dirty="0">
                <a:latin typeface="Courier"/>
                <a:cs typeface="Courier"/>
              </a:rPr>
              <a:t>      read depth per BED region</a:t>
            </a:r>
          </a:p>
          <a:p>
            <a:r>
              <a:rPr lang="en-US" sz="1200" dirty="0">
                <a:latin typeface="Courier"/>
                <a:cs typeface="Courier"/>
              </a:rPr>
              <a:t>   depth       compute the depth</a:t>
            </a:r>
          </a:p>
          <a:p>
            <a:r>
              <a:rPr lang="en-US" sz="1200" dirty="0">
                <a:latin typeface="Courier"/>
                <a:cs typeface="Courier"/>
              </a:rPr>
              <a:t>   </a:t>
            </a:r>
            <a:r>
              <a:rPr lang="en-US" sz="1200" dirty="0" err="1">
                <a:latin typeface="Courier"/>
                <a:cs typeface="Courier"/>
              </a:rPr>
              <a:t>flagstat</a:t>
            </a:r>
            <a:r>
              <a:rPr lang="en-US" sz="1200" dirty="0">
                <a:latin typeface="Courier"/>
                <a:cs typeface="Courier"/>
              </a:rPr>
              <a:t>    simple stats</a:t>
            </a:r>
          </a:p>
          <a:p>
            <a:r>
              <a:rPr lang="en-US" sz="1200" dirty="0">
                <a:latin typeface="Courier"/>
                <a:cs typeface="Courier"/>
              </a:rPr>
              <a:t>   </a:t>
            </a:r>
            <a:r>
              <a:rPr lang="en-US" sz="1200" dirty="0" err="1">
                <a:latin typeface="Courier"/>
                <a:cs typeface="Courier"/>
              </a:rPr>
              <a:t>idxstats</a:t>
            </a:r>
            <a:r>
              <a:rPr lang="en-US" sz="1200" dirty="0">
                <a:latin typeface="Courier"/>
                <a:cs typeface="Courier"/>
              </a:rPr>
              <a:t>    BAM index stats</a:t>
            </a:r>
          </a:p>
          <a:p>
            <a:r>
              <a:rPr lang="en-US" sz="1200" dirty="0">
                <a:latin typeface="Courier"/>
                <a:cs typeface="Courier"/>
              </a:rPr>
              <a:t>   phase       phase heterozygotes</a:t>
            </a:r>
          </a:p>
          <a:p>
            <a:r>
              <a:rPr lang="en-US" sz="1200" dirty="0">
                <a:latin typeface="Courier"/>
                <a:cs typeface="Courier"/>
              </a:rPr>
              <a:t>   stats       generate stats (former </a:t>
            </a:r>
            <a:r>
              <a:rPr lang="en-US" sz="1200" dirty="0" err="1">
                <a:latin typeface="Courier"/>
                <a:cs typeface="Courier"/>
              </a:rPr>
              <a:t>bamcheck</a:t>
            </a:r>
            <a:r>
              <a:rPr lang="en-US" sz="1200" dirty="0">
                <a:latin typeface="Courier"/>
                <a:cs typeface="Courier"/>
              </a:rPr>
              <a:t>)</a:t>
            </a:r>
          </a:p>
          <a:p>
            <a:r>
              <a:rPr lang="en-US" sz="1200" dirty="0">
                <a:latin typeface="Courier"/>
                <a:cs typeface="Courier"/>
              </a:rPr>
              <a:t>-- viewing</a:t>
            </a:r>
          </a:p>
          <a:p>
            <a:r>
              <a:rPr lang="en-US" sz="1200" dirty="0">
                <a:latin typeface="Courier"/>
                <a:cs typeface="Courier"/>
              </a:rPr>
              <a:t>   flags       explain BAM flags</a:t>
            </a:r>
          </a:p>
          <a:p>
            <a:r>
              <a:rPr lang="en-US" sz="1200" dirty="0">
                <a:latin typeface="Courier"/>
                <a:cs typeface="Courier"/>
              </a:rPr>
              <a:t>   </a:t>
            </a:r>
            <a:r>
              <a:rPr lang="en-US" sz="1200" dirty="0" err="1">
                <a:latin typeface="Courier"/>
                <a:cs typeface="Courier"/>
              </a:rPr>
              <a:t>tview</a:t>
            </a:r>
            <a:r>
              <a:rPr lang="en-US" sz="1200" dirty="0">
                <a:latin typeface="Courier"/>
                <a:cs typeface="Courier"/>
              </a:rPr>
              <a:t>       text alignment viewer</a:t>
            </a:r>
          </a:p>
          <a:p>
            <a:r>
              <a:rPr lang="en-US" sz="1200" dirty="0">
                <a:latin typeface="Courier"/>
                <a:cs typeface="Courier"/>
              </a:rPr>
              <a:t>   view        SAM&lt;-&gt;BAM&lt;-&gt;CRAM conversion </a:t>
            </a:r>
          </a:p>
          <a:p>
            <a:endParaRPr lang="en-US" sz="1200"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39</a:t>
            </a:fld>
            <a:endParaRPr lang="en-US"/>
          </a:p>
        </p:txBody>
      </p:sp>
    </p:spTree>
    <p:extLst>
      <p:ext uri="{BB962C8B-B14F-4D97-AF65-F5344CB8AC3E}">
        <p14:creationId xmlns:p14="http://schemas.microsoft.com/office/powerpoint/2010/main" val="162159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298967"/>
            <a:ext cx="8229600" cy="579740"/>
          </a:xfrm>
        </p:spPr>
        <p:txBody>
          <a:bodyPr>
            <a:normAutofit/>
          </a:bodyPr>
          <a:lstStyle/>
          <a:p>
            <a:r>
              <a:rPr lang="en-US" sz="3200" dirty="0"/>
              <a:t>Outline</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506952" y="1024014"/>
            <a:ext cx="8130096" cy="3597941"/>
          </a:xfrm>
        </p:spPr>
        <p:txBody>
          <a:bodyPr>
            <a:noAutofit/>
          </a:bodyPr>
          <a:lstStyle/>
          <a:p>
            <a:pPr>
              <a:lnSpc>
                <a:spcPct val="150000"/>
              </a:lnSpc>
            </a:pPr>
            <a:r>
              <a:rPr lang="en-US" sz="2800" dirty="0"/>
              <a:t>One of short-read alignment algorithms – BWT</a:t>
            </a:r>
          </a:p>
          <a:p>
            <a:pPr>
              <a:lnSpc>
                <a:spcPct val="150000"/>
              </a:lnSpc>
            </a:pPr>
            <a:r>
              <a:rPr lang="en-US" sz="2800" dirty="0"/>
              <a:t>A short-read aligner - BWA</a:t>
            </a:r>
          </a:p>
          <a:p>
            <a:pPr>
              <a:lnSpc>
                <a:spcPct val="150000"/>
              </a:lnSpc>
            </a:pPr>
            <a:r>
              <a:rPr lang="en-US" sz="2800" dirty="0"/>
              <a:t>Standard alignment format – SAM and BAM</a:t>
            </a:r>
          </a:p>
          <a:p>
            <a:pPr>
              <a:lnSpc>
                <a:spcPct val="150000"/>
              </a:lnSpc>
            </a:pPr>
            <a:r>
              <a:rPr lang="en-US" sz="2800" dirty="0"/>
              <a:t>A tool to handle alignments - </a:t>
            </a:r>
            <a:r>
              <a:rPr lang="en-US" sz="2800" dirty="0" err="1"/>
              <a:t>SAMtools</a:t>
            </a:r>
            <a:endParaRPr lang="en-US" sz="2800" dirty="0"/>
          </a:p>
          <a:p>
            <a:pPr>
              <a:lnSpc>
                <a:spcPct val="150000"/>
              </a:lnSpc>
            </a:pPr>
            <a:r>
              <a:rPr lang="en-US" sz="2800"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a:t>
            </a:fld>
            <a:endParaRPr lang="en-US"/>
          </a:p>
        </p:txBody>
      </p:sp>
    </p:spTree>
    <p:extLst>
      <p:ext uri="{BB962C8B-B14F-4D97-AF65-F5344CB8AC3E}">
        <p14:creationId xmlns:p14="http://schemas.microsoft.com/office/powerpoint/2010/main" val="10049739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Conversion between SAM and BAM</a:t>
            </a:r>
          </a:p>
        </p:txBody>
      </p:sp>
      <p:sp>
        <p:nvSpPr>
          <p:cNvPr id="3" name="Content Placeholder 2"/>
          <p:cNvSpPr>
            <a:spLocks noGrp="1"/>
          </p:cNvSpPr>
          <p:nvPr>
            <p:ph idx="1"/>
          </p:nvPr>
        </p:nvSpPr>
        <p:spPr>
          <a:xfrm>
            <a:off x="539519" y="857018"/>
            <a:ext cx="8229600" cy="3973616"/>
          </a:xfrm>
        </p:spPr>
        <p:txBody>
          <a:bodyPr>
            <a:normAutofit lnSpcReduction="10000"/>
          </a:bodyPr>
          <a:lstStyle/>
          <a:p>
            <a:pPr marL="0" indent="0">
              <a:buNone/>
            </a:pPr>
            <a:r>
              <a:rPr lang="en-US" dirty="0">
                <a:cs typeface="Courier"/>
              </a:rPr>
              <a:t>For efficient computation and storage, SAM is often converted to BAM. Sorting and indexing the alignment facilitate the following analyzing procedures.</a:t>
            </a:r>
          </a:p>
          <a:p>
            <a:endParaRPr lang="en-US" b="1" dirty="0">
              <a:solidFill>
                <a:schemeClr val="tx2">
                  <a:lumMod val="75000"/>
                </a:schemeClr>
              </a:solidFill>
              <a:latin typeface="Courier"/>
              <a:cs typeface="Courier"/>
            </a:endParaRPr>
          </a:p>
          <a:p>
            <a:r>
              <a:rPr lang="en-US" b="1" dirty="0">
                <a:solidFill>
                  <a:schemeClr val="tx2">
                    <a:lumMod val="75000"/>
                  </a:schemeClr>
                </a:solidFill>
                <a:latin typeface="Courier"/>
                <a:cs typeface="Courier"/>
              </a:rPr>
              <a:t>converting: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view</a:t>
            </a:r>
            <a:r>
              <a:rPr lang="en-US" dirty="0">
                <a:latin typeface="Courier"/>
                <a:cs typeface="Courier"/>
              </a:rPr>
              <a:t> </a:t>
            </a:r>
            <a:r>
              <a:rPr lang="en-US" dirty="0" err="1">
                <a:latin typeface="Courier"/>
                <a:cs typeface="Courier"/>
              </a:rPr>
              <a:t>aln.sam</a:t>
            </a:r>
            <a:r>
              <a:rPr lang="en-US" dirty="0">
                <a:latin typeface="Courier"/>
                <a:cs typeface="Courier"/>
              </a:rPr>
              <a:t> -o </a:t>
            </a:r>
            <a:r>
              <a:rPr lang="en-US" dirty="0" err="1">
                <a:latin typeface="Courier"/>
                <a:cs typeface="Courier"/>
              </a:rPr>
              <a:t>aln.bam</a:t>
            </a:r>
            <a:endParaRPr lang="en-US" dirty="0">
              <a:latin typeface="Courier"/>
              <a:cs typeface="Courier"/>
            </a:endParaRPr>
          </a:p>
          <a:p>
            <a:r>
              <a:rPr lang="en-US" b="1" dirty="0">
                <a:solidFill>
                  <a:schemeClr val="tx2">
                    <a:lumMod val="75000"/>
                  </a:schemeClr>
                </a:solidFill>
                <a:latin typeface="Courier"/>
                <a:cs typeface="Courier"/>
              </a:rPr>
              <a:t>sorting: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sort</a:t>
            </a:r>
            <a:r>
              <a:rPr lang="en-US" dirty="0">
                <a:latin typeface="Courier"/>
                <a:cs typeface="Courier"/>
              </a:rPr>
              <a:t> </a:t>
            </a:r>
            <a:r>
              <a:rPr lang="en-US" dirty="0" err="1">
                <a:latin typeface="Courier"/>
                <a:cs typeface="Courier"/>
              </a:rPr>
              <a:t>aln.bam</a:t>
            </a:r>
            <a:r>
              <a:rPr lang="en-US" dirty="0">
                <a:latin typeface="Courier"/>
                <a:cs typeface="Courier"/>
              </a:rPr>
              <a:t> -o </a:t>
            </a:r>
            <a:r>
              <a:rPr lang="en-US" dirty="0" err="1">
                <a:latin typeface="Courier"/>
                <a:cs typeface="Courier"/>
              </a:rPr>
              <a:t>alnsort.bam</a:t>
            </a:r>
            <a:endParaRPr lang="en-US" dirty="0">
              <a:latin typeface="Courier"/>
              <a:cs typeface="Courier"/>
            </a:endParaRPr>
          </a:p>
          <a:p>
            <a:r>
              <a:rPr lang="en-US" b="1" dirty="0">
                <a:solidFill>
                  <a:schemeClr val="tx2">
                    <a:lumMod val="75000"/>
                  </a:schemeClr>
                </a:solidFill>
                <a:latin typeface="Courier"/>
                <a:cs typeface="Courier"/>
              </a:rPr>
              <a:t>indexing:</a:t>
            </a:r>
          </a:p>
          <a:p>
            <a:pPr marL="0" indent="0">
              <a:buNone/>
            </a:pPr>
            <a:r>
              <a:rPr lang="en-US" dirty="0" err="1">
                <a:latin typeface="Courier"/>
                <a:cs typeface="Courier"/>
              </a:rPr>
              <a:t>samtools</a:t>
            </a:r>
            <a:r>
              <a:rPr lang="en-US" dirty="0">
                <a:latin typeface="Courier"/>
                <a:cs typeface="Courier"/>
              </a:rPr>
              <a:t> </a:t>
            </a:r>
            <a:r>
              <a:rPr lang="en-US" b="1" dirty="0">
                <a:solidFill>
                  <a:srgbClr val="17375E"/>
                </a:solidFill>
                <a:latin typeface="Courier"/>
                <a:cs typeface="Courier"/>
              </a:rPr>
              <a:t>index</a:t>
            </a:r>
            <a:r>
              <a:rPr lang="en-US" dirty="0">
                <a:latin typeface="Courier"/>
                <a:cs typeface="Courier"/>
              </a:rPr>
              <a:t> </a:t>
            </a:r>
            <a:r>
              <a:rPr lang="en-US" dirty="0" err="1">
                <a:latin typeface="Courier"/>
                <a:cs typeface="Courier"/>
              </a:rPr>
              <a:t>alnsort.bam</a:t>
            </a:r>
            <a:endParaRPr lang="en-US" dirty="0">
              <a:latin typeface="Courier"/>
              <a:cs typeface="Courier"/>
            </a:endParaRPr>
          </a:p>
          <a:p>
            <a:pPr marL="0" indent="0">
              <a:buNone/>
            </a:pPr>
            <a:endParaRPr lang="en-US" dirty="0">
              <a:latin typeface="Courier"/>
              <a:cs typeface="Courier"/>
            </a:endParaRPr>
          </a:p>
        </p:txBody>
      </p:sp>
      <p:sp>
        <p:nvSpPr>
          <p:cNvPr id="4" name="Slide Number Placeholder 3"/>
          <p:cNvSpPr>
            <a:spLocks noGrp="1"/>
          </p:cNvSpPr>
          <p:nvPr>
            <p:ph type="sldNum" sz="quarter" idx="12"/>
          </p:nvPr>
        </p:nvSpPr>
        <p:spPr/>
        <p:txBody>
          <a:bodyPr/>
          <a:lstStyle/>
          <a:p>
            <a:fld id="{9DA039C4-C5F2-1743-BB7A-5D831266C61E}" type="slidenum">
              <a:rPr lang="en-US" smtClean="0"/>
              <a:t>40</a:t>
            </a:fld>
            <a:endParaRPr lang="en-US"/>
          </a:p>
        </p:txBody>
      </p:sp>
    </p:spTree>
    <p:extLst>
      <p:ext uri="{BB962C8B-B14F-4D97-AF65-F5344CB8AC3E}">
        <p14:creationId xmlns:p14="http://schemas.microsoft.com/office/powerpoint/2010/main" val="10742303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Visualization</a:t>
            </a:r>
          </a:p>
        </p:txBody>
      </p:sp>
      <p:sp>
        <p:nvSpPr>
          <p:cNvPr id="3" name="Content Placeholder 2"/>
          <p:cNvSpPr>
            <a:spLocks noGrp="1"/>
          </p:cNvSpPr>
          <p:nvPr>
            <p:ph idx="1"/>
          </p:nvPr>
        </p:nvSpPr>
        <p:spPr>
          <a:xfrm>
            <a:off x="296906" y="875297"/>
            <a:ext cx="7498547" cy="533880"/>
          </a:xfrm>
        </p:spPr>
        <p:txBody>
          <a:bodyPr/>
          <a:lstStyle/>
          <a:p>
            <a:pPr marL="0" indent="0">
              <a:buNone/>
            </a:pPr>
            <a:r>
              <a:rPr lang="en-US" dirty="0" err="1">
                <a:latin typeface="Courier"/>
                <a:cs typeface="Courier"/>
              </a:rPr>
              <a:t>samtools</a:t>
            </a:r>
            <a:r>
              <a:rPr lang="en-US" dirty="0">
                <a:latin typeface="Courier"/>
                <a:cs typeface="Courier"/>
              </a:rPr>
              <a:t> </a:t>
            </a:r>
            <a:r>
              <a:rPr lang="en-US" b="1" dirty="0" err="1">
                <a:solidFill>
                  <a:schemeClr val="tx2">
                    <a:lumMod val="75000"/>
                  </a:schemeClr>
                </a:solidFill>
                <a:latin typeface="Courier"/>
                <a:cs typeface="Courier"/>
              </a:rPr>
              <a:t>tview</a:t>
            </a:r>
            <a:r>
              <a:rPr lang="en-US" dirty="0">
                <a:latin typeface="Courier"/>
                <a:cs typeface="Courier"/>
              </a:rPr>
              <a:t> </a:t>
            </a:r>
            <a:r>
              <a:rPr lang="en-US" dirty="0" err="1">
                <a:latin typeface="Courier"/>
                <a:cs typeface="Courier"/>
              </a:rPr>
              <a:t>alnsort.bam</a:t>
            </a:r>
            <a:r>
              <a:rPr lang="en-US" dirty="0">
                <a:latin typeface="Courier"/>
                <a:cs typeface="Courier"/>
              </a:rPr>
              <a:t> </a:t>
            </a:r>
            <a:r>
              <a:rPr lang="en-US" dirty="0" err="1">
                <a:latin typeface="Courier"/>
                <a:cs typeface="Courier"/>
              </a:rPr>
              <a:t>ref.fasta</a:t>
            </a:r>
            <a:endParaRPr lang="en-US" dirty="0">
              <a:latin typeface="Courier"/>
              <a:cs typeface="Courier"/>
            </a:endParaRPr>
          </a:p>
        </p:txBody>
      </p:sp>
      <p:sp>
        <p:nvSpPr>
          <p:cNvPr id="5" name="TextBox 4"/>
          <p:cNvSpPr txBox="1"/>
          <p:nvPr/>
        </p:nvSpPr>
        <p:spPr>
          <a:xfrm>
            <a:off x="4996083" y="1456422"/>
            <a:ext cx="3318183" cy="369332"/>
          </a:xfrm>
          <a:prstGeom prst="rect">
            <a:avLst/>
          </a:prstGeom>
          <a:noFill/>
        </p:spPr>
        <p:txBody>
          <a:bodyPr wrap="square" rtlCol="0">
            <a:spAutoFit/>
          </a:bodyPr>
          <a:lstStyle/>
          <a:p>
            <a:r>
              <a:rPr lang="en-US" dirty="0"/>
              <a:t>1</a:t>
            </a:r>
            <a:r>
              <a:rPr lang="en-US" baseline="30000" dirty="0"/>
              <a:t>st</a:t>
            </a:r>
            <a:r>
              <a:rPr lang="en-US" dirty="0"/>
              <a:t> line: the genome coordinates</a:t>
            </a:r>
          </a:p>
        </p:txBody>
      </p:sp>
      <p:cxnSp>
        <p:nvCxnSpPr>
          <p:cNvPr id="9" name="Straight Arrow Connector 8"/>
          <p:cNvCxnSpPr/>
          <p:nvPr/>
        </p:nvCxnSpPr>
        <p:spPr>
          <a:xfrm flipH="1">
            <a:off x="4505019" y="1765921"/>
            <a:ext cx="550333" cy="220133"/>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0" name="TextBox 9"/>
          <p:cNvSpPr txBox="1"/>
          <p:nvPr/>
        </p:nvSpPr>
        <p:spPr>
          <a:xfrm>
            <a:off x="5707285" y="1796222"/>
            <a:ext cx="3174249" cy="369332"/>
          </a:xfrm>
          <a:prstGeom prst="rect">
            <a:avLst/>
          </a:prstGeom>
          <a:noFill/>
        </p:spPr>
        <p:txBody>
          <a:bodyPr wrap="square" rtlCol="0">
            <a:spAutoFit/>
          </a:bodyPr>
          <a:lstStyle/>
          <a:p>
            <a:r>
              <a:rPr lang="en-US" dirty="0"/>
              <a:t>2</a:t>
            </a:r>
            <a:r>
              <a:rPr lang="en-US" baseline="30000" dirty="0"/>
              <a:t>nd</a:t>
            </a:r>
            <a:r>
              <a:rPr lang="en-US" dirty="0"/>
              <a:t> line: the reference sequence</a:t>
            </a:r>
          </a:p>
        </p:txBody>
      </p:sp>
      <p:sp>
        <p:nvSpPr>
          <p:cNvPr id="11" name="TextBox 10"/>
          <p:cNvSpPr txBox="1"/>
          <p:nvPr/>
        </p:nvSpPr>
        <p:spPr>
          <a:xfrm>
            <a:off x="0" y="1834221"/>
            <a:ext cx="5494676" cy="1477328"/>
          </a:xfrm>
          <a:prstGeom prst="rect">
            <a:avLst/>
          </a:prstGeom>
          <a:noFill/>
        </p:spPr>
        <p:txBody>
          <a:bodyPr wrap="none" rtlCol="0">
            <a:spAutoFit/>
          </a:bodyPr>
          <a:lstStyle/>
          <a:p>
            <a:r>
              <a:rPr lang="en-US" sz="1000" dirty="0">
                <a:latin typeface="Courier"/>
                <a:cs typeface="Courier"/>
              </a:rPr>
              <a:t> 541       551       561       571       581       591</a:t>
            </a:r>
          </a:p>
          <a:p>
            <a:r>
              <a:rPr lang="en-US" sz="1000" dirty="0">
                <a:latin typeface="Courier"/>
                <a:cs typeface="Courier"/>
              </a:rPr>
              <a:t>ATGCCGAACGTATTTTTGCCGAACTTTTGACGGGACTCGCCGCCGCCCAGCCGGGGTTCCCGCTGGCGC</a:t>
            </a:r>
          </a:p>
          <a:p>
            <a:r>
              <a:rPr lang="en-US" sz="1000" u="sng" dirty="0">
                <a:latin typeface="Courier"/>
                <a:cs typeface="Courier"/>
              </a:rPr>
              <a:t>.....................................................................</a:t>
            </a:r>
          </a:p>
          <a:p>
            <a:r>
              <a:rPr lang="en-US" sz="1000" dirty="0">
                <a:latin typeface="Courier"/>
                <a:cs typeface="Courier"/>
              </a:rPr>
              <a:t>... ,,,,,,,,,,,,,,,,,,,,,,,,,,,,,,,,,,,,,,,,,,,,,,,,,,,,,,,,,,,,,,,,,</a:t>
            </a:r>
          </a:p>
          <a:p>
            <a:r>
              <a:rPr lang="en-US" sz="1000" dirty="0">
                <a:latin typeface="Courier"/>
                <a:cs typeface="Courier"/>
              </a:rPr>
              <a:t>,,,,  ,,,,,,,,,,,,,,,,,,,,,,,,,,,,,,,,,,,,,,,,,,,,,,,,,,,,,,,,,,,,,,,</a:t>
            </a:r>
          </a:p>
          <a:p>
            <a:r>
              <a:rPr lang="en-US" sz="1000" dirty="0">
                <a:latin typeface="Courier"/>
                <a:cs typeface="Courier"/>
              </a:rPr>
              <a:t>,,,,,,    ,,,,,,,,,,,,,,,,,,,,,,,,,,,,,,,,,,,,,,,,,,,,,,,,,,,,,,,,,n</a:t>
            </a:r>
          </a:p>
          <a:p>
            <a:r>
              <a:rPr lang="en-US" sz="1000" dirty="0">
                <a:latin typeface="Courier"/>
                <a:cs typeface="Courier"/>
              </a:rPr>
              <a:t>,,,,,,,,,,,,,,,,,,,,,,,,,,,          ,,,,,,,,,,,,,,,,,,,,,,,,,,,,,,,,</a:t>
            </a:r>
          </a:p>
          <a:p>
            <a:r>
              <a:rPr lang="en-US" sz="1000" dirty="0">
                <a:latin typeface="Courier"/>
                <a:cs typeface="Courier"/>
              </a:rPr>
              <a:t>................................................... C................</a:t>
            </a:r>
          </a:p>
          <a:p>
            <a:r>
              <a:rPr lang="en-US" sz="1000" dirty="0">
                <a:latin typeface="Courier"/>
                <a:cs typeface="Courier"/>
              </a:rPr>
              <a:t>,,,,,,,,,,,,,,,,,,,,,,,,,,,,,,,,,,,,,,,,,,,,,,,,,,,,,t        ,,,,,,,</a:t>
            </a:r>
          </a:p>
        </p:txBody>
      </p:sp>
      <p:cxnSp>
        <p:nvCxnSpPr>
          <p:cNvPr id="12" name="Straight Arrow Connector 11"/>
          <p:cNvCxnSpPr/>
          <p:nvPr/>
        </p:nvCxnSpPr>
        <p:spPr>
          <a:xfrm flipH="1">
            <a:off x="5427133" y="1986054"/>
            <a:ext cx="330952" cy="138461"/>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TextBox 14"/>
          <p:cNvSpPr txBox="1"/>
          <p:nvPr/>
        </p:nvSpPr>
        <p:spPr>
          <a:xfrm>
            <a:off x="5639552" y="2292350"/>
            <a:ext cx="3436716" cy="923330"/>
          </a:xfrm>
          <a:prstGeom prst="rect">
            <a:avLst/>
          </a:prstGeom>
          <a:noFill/>
        </p:spPr>
        <p:txBody>
          <a:bodyPr wrap="square" rtlCol="0">
            <a:spAutoFit/>
          </a:bodyPr>
          <a:lstStyle/>
          <a:p>
            <a:r>
              <a:rPr lang="en-US" dirty="0"/>
              <a:t>3rd line: the consensus sequence, . indicates the identical sequence to the reference genome</a:t>
            </a:r>
          </a:p>
        </p:txBody>
      </p:sp>
      <p:cxnSp>
        <p:nvCxnSpPr>
          <p:cNvPr id="16" name="Straight Arrow Connector 15"/>
          <p:cNvCxnSpPr/>
          <p:nvPr/>
        </p:nvCxnSpPr>
        <p:spPr>
          <a:xfrm flipH="1" flipV="1">
            <a:off x="5342468" y="2292351"/>
            <a:ext cx="297084" cy="186266"/>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19" name="TextBox 18"/>
          <p:cNvSpPr txBox="1"/>
          <p:nvPr/>
        </p:nvSpPr>
        <p:spPr>
          <a:xfrm>
            <a:off x="1881103" y="3531888"/>
            <a:ext cx="4689031" cy="369332"/>
          </a:xfrm>
          <a:prstGeom prst="rect">
            <a:avLst/>
          </a:prstGeom>
          <a:noFill/>
        </p:spPr>
        <p:txBody>
          <a:bodyPr wrap="square" rtlCol="0">
            <a:spAutoFit/>
          </a:bodyPr>
          <a:lstStyle/>
          <a:p>
            <a:r>
              <a:rPr lang="en-US" dirty="0"/>
              <a:t>the rest of lines: alignment details</a:t>
            </a:r>
          </a:p>
        </p:txBody>
      </p:sp>
      <p:cxnSp>
        <p:nvCxnSpPr>
          <p:cNvPr id="20" name="Straight Arrow Connector 19"/>
          <p:cNvCxnSpPr>
            <a:stCxn id="19" idx="1"/>
          </p:cNvCxnSpPr>
          <p:nvPr/>
        </p:nvCxnSpPr>
        <p:spPr>
          <a:xfrm flipH="1" flipV="1">
            <a:off x="1507068" y="3311550"/>
            <a:ext cx="374035" cy="405005"/>
          </a:xfrm>
          <a:prstGeom prst="straightConnector1">
            <a:avLst/>
          </a:prstGeom>
          <a:ln>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DA039C4-C5F2-1743-BB7A-5D831266C61E}" type="slidenum">
              <a:rPr lang="en-US" smtClean="0"/>
              <a:t>41</a:t>
            </a:fld>
            <a:endParaRPr lang="en-US"/>
          </a:p>
        </p:txBody>
      </p:sp>
    </p:spTree>
    <p:extLst>
      <p:ext uri="{BB962C8B-B14F-4D97-AF65-F5344CB8AC3E}">
        <p14:creationId xmlns:p14="http://schemas.microsoft.com/office/powerpoint/2010/main" val="27465937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Integrative Genomics Viewer (IGV)</a:t>
            </a:r>
          </a:p>
        </p:txBody>
      </p:sp>
      <p:sp>
        <p:nvSpPr>
          <p:cNvPr id="3" name="Content Placeholder 2"/>
          <p:cNvSpPr>
            <a:spLocks noGrp="1"/>
          </p:cNvSpPr>
          <p:nvPr>
            <p:ph idx="1"/>
          </p:nvPr>
        </p:nvSpPr>
        <p:spPr>
          <a:xfrm>
            <a:off x="457200" y="1248712"/>
            <a:ext cx="8509000" cy="2646076"/>
          </a:xfrm>
        </p:spPr>
        <p:txBody>
          <a:bodyPr>
            <a:normAutofit/>
          </a:bodyPr>
          <a:lstStyle/>
          <a:p>
            <a:r>
              <a:rPr lang="en-US" dirty="0"/>
              <a:t>The Integrative Genomics Viewer (IGV) is a high-performance visualization tool for interactive exploration of large, integrated genomic datasets.</a:t>
            </a:r>
          </a:p>
          <a:p>
            <a:pPr marL="0" indent="0">
              <a:buNone/>
            </a:pPr>
            <a:endParaRPr lang="en-US" dirty="0"/>
          </a:p>
          <a:p>
            <a:pPr marL="0" indent="0">
              <a:buNone/>
            </a:pPr>
            <a:r>
              <a:rPr lang="en-US" sz="1600" dirty="0"/>
              <a:t>Robinson et al., Nature Biotechnology 29:24–26 (2011)</a:t>
            </a:r>
          </a:p>
          <a:p>
            <a:pPr marL="0" indent="0">
              <a:buNone/>
            </a:pPr>
            <a:r>
              <a:rPr lang="en-US" sz="1600" dirty="0" err="1"/>
              <a:t>Thorvaldsdóttir</a:t>
            </a:r>
            <a:r>
              <a:rPr lang="en-US" sz="1600" dirty="0"/>
              <a:t> et al., Briefings in Bioinformatics 14:178-192 (2013)</a:t>
            </a:r>
          </a:p>
          <a:p>
            <a:pPr marL="0" indent="0">
              <a:buNone/>
            </a:pPr>
            <a:r>
              <a:rPr lang="en-US" sz="1600" dirty="0" err="1"/>
              <a:t>www.broadinstitute.org</a:t>
            </a:r>
            <a:r>
              <a:rPr lang="en-US" sz="1600" dirty="0"/>
              <a:t>/</a:t>
            </a:r>
            <a:r>
              <a:rPr lang="en-US" sz="1600" dirty="0" err="1"/>
              <a:t>igv</a:t>
            </a:r>
            <a:endParaRPr lang="en-US" sz="1600" dirty="0"/>
          </a:p>
        </p:txBody>
      </p:sp>
      <p:sp>
        <p:nvSpPr>
          <p:cNvPr id="4" name="Slide Number Placeholder 3"/>
          <p:cNvSpPr>
            <a:spLocks noGrp="1"/>
          </p:cNvSpPr>
          <p:nvPr>
            <p:ph type="sldNum" sz="quarter" idx="12"/>
          </p:nvPr>
        </p:nvSpPr>
        <p:spPr/>
        <p:txBody>
          <a:bodyPr/>
          <a:lstStyle/>
          <a:p>
            <a:fld id="{9DA039C4-C5F2-1743-BB7A-5D831266C61E}" type="slidenum">
              <a:rPr lang="en-US" smtClean="0"/>
              <a:t>42</a:t>
            </a:fld>
            <a:endParaRPr lang="en-US"/>
          </a:p>
        </p:txBody>
      </p:sp>
    </p:spTree>
    <p:extLst>
      <p:ext uri="{BB962C8B-B14F-4D97-AF65-F5344CB8AC3E}">
        <p14:creationId xmlns:p14="http://schemas.microsoft.com/office/powerpoint/2010/main" val="20801125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3" name="Text Box 1"/>
          <p:cNvSpPr txBox="1">
            <a:spLocks noChangeArrowheads="1"/>
          </p:cNvSpPr>
          <p:nvPr/>
        </p:nvSpPr>
        <p:spPr bwMode="auto">
          <a:xfrm>
            <a:off x="325440" y="248667"/>
            <a:ext cx="8493120" cy="41476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lvl1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1pPr>
            <a:lvl2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2pPr>
            <a:lvl3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3pPr>
            <a:lvl4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4pPr>
            <a:lvl5pPr>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5pPr>
            <a:lvl6pPr marL="15367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6pPr>
            <a:lvl7pPr marL="19939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7pPr>
            <a:lvl8pPr marL="24511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8pPr>
            <a:lvl9pPr marL="2908300" indent="-215900" fontAlgn="base" hangingPunct="0">
              <a:lnSpc>
                <a:spcPct val="93000"/>
              </a:lnSpc>
              <a:spcBef>
                <a:spcPct val="0"/>
              </a:spcBef>
              <a:spcAft>
                <a:spcPct val="0"/>
              </a:spcAft>
              <a:buClr>
                <a:srgbClr val="000000"/>
              </a:buClr>
              <a:buSzPct val="45000"/>
              <a:buFont typeface="Wingdings" charset="0"/>
              <a:tabLst>
                <a:tab pos="723900" algn="l"/>
                <a:tab pos="1447800" algn="l"/>
                <a:tab pos="2171700" algn="l"/>
                <a:tab pos="2895600" algn="l"/>
                <a:tab pos="3619500" algn="l"/>
                <a:tab pos="4343400" algn="l"/>
                <a:tab pos="5067300" algn="l"/>
                <a:tab pos="5791200" algn="l"/>
                <a:tab pos="6515100" algn="l"/>
                <a:tab pos="7239000" algn="l"/>
                <a:tab pos="7962900" algn="l"/>
                <a:tab pos="8686800" algn="l"/>
              </a:tabLst>
              <a:defRPr sz="2400">
                <a:solidFill>
                  <a:srgbClr val="000000"/>
                </a:solidFill>
                <a:latin typeface="Times New Roman" charset="0"/>
                <a:ea typeface="ＭＳ Ｐゴシック" charset="0"/>
                <a:cs typeface="msgothic" charset="0"/>
              </a:defRPr>
            </a:lvl9pPr>
          </a:lstStyle>
          <a:p>
            <a:pPr algn="ctr"/>
            <a:r>
              <a:rPr lang="en-GB" sz="2800" dirty="0">
                <a:latin typeface="+mn-lt"/>
              </a:rPr>
              <a:t>The IGV application window</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6243" y="831010"/>
            <a:ext cx="6215373" cy="4210097"/>
          </a:xfrm>
          <a:prstGeom prst="rect">
            <a:avLst/>
          </a:prstGeom>
          <a:noFill/>
          <a:ln>
            <a:noFill/>
          </a:ln>
          <a:effectLst/>
          <a:extLst>
            <a:ext uri="{909E8E84-426E-40dd-AFC4-6F175D3DCCD1}">
              <a14:hiddenFill xmlns="" xmlns:a14="http://schemas.microsoft.com/office/drawing/2010/main">
                <a:blipFill dpi="0" rotWithShape="0">
                  <a:blip/>
                  <a:srcRect/>
                  <a:stretch>
                    <a:fillRect/>
                  </a:stretch>
                </a:blipFill>
              </a14:hiddenFill>
            </a:ext>
            <a:ext uri="{91240B29-F687-4f45-9708-019B960494DF}">
              <a14:hiddenLine xmlns="" xmlns:a14="http://schemas.microsoft.com/office/drawing/2010/main" w="9525">
                <a:solidFill>
                  <a:srgbClr val="FFFFFF"/>
                </a:solidFill>
                <a:round/>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sp>
        <p:nvSpPr>
          <p:cNvPr id="2" name="Slide Number Placeholder 1"/>
          <p:cNvSpPr>
            <a:spLocks noGrp="1"/>
          </p:cNvSpPr>
          <p:nvPr>
            <p:ph type="sldNum" sz="quarter" idx="12"/>
          </p:nvPr>
        </p:nvSpPr>
        <p:spPr/>
        <p:txBody>
          <a:bodyPr/>
          <a:lstStyle/>
          <a:p>
            <a:fld id="{9DA039C4-C5F2-1743-BB7A-5D831266C61E}" type="slidenum">
              <a:rPr lang="en-US" smtClean="0"/>
              <a:t>43</a:t>
            </a:fld>
            <a:endParaRPr lang="en-US"/>
          </a:p>
        </p:txBody>
      </p:sp>
    </p:spTree>
    <p:extLst>
      <p:ext uri="{BB962C8B-B14F-4D97-AF65-F5344CB8AC3E}">
        <p14:creationId xmlns:p14="http://schemas.microsoft.com/office/powerpoint/2010/main" val="460841537"/>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for IGV</a:t>
            </a:r>
          </a:p>
        </p:txBody>
      </p:sp>
      <p:sp>
        <p:nvSpPr>
          <p:cNvPr id="3" name="Content Placeholder 2"/>
          <p:cNvSpPr>
            <a:spLocks noGrp="1"/>
          </p:cNvSpPr>
          <p:nvPr>
            <p:ph idx="1"/>
          </p:nvPr>
        </p:nvSpPr>
        <p:spPr>
          <a:xfrm>
            <a:off x="609600" y="947468"/>
            <a:ext cx="8229600" cy="3990053"/>
          </a:xfrm>
        </p:spPr>
        <p:txBody>
          <a:bodyPr/>
          <a:lstStyle/>
          <a:p>
            <a:r>
              <a:rPr lang="en-US" dirty="0"/>
              <a:t>Reference genomes (build-in or external references)</a:t>
            </a:r>
          </a:p>
          <a:p>
            <a:r>
              <a:rPr lang="en-US" dirty="0"/>
              <a:t>Data format:</a:t>
            </a:r>
          </a:p>
          <a:p>
            <a:pPr marL="457200" indent="-457200">
              <a:buFont typeface="+mj-lt"/>
              <a:buAutoNum type="arabicPeriod"/>
            </a:pPr>
            <a:r>
              <a:rPr lang="en-US" dirty="0"/>
              <a:t>Non-indexed formats: GFF, BED and WIG.</a:t>
            </a:r>
          </a:p>
          <a:p>
            <a:pPr marL="457200" indent="-457200">
              <a:buFont typeface="+mj-lt"/>
              <a:buAutoNum type="arabicPeriod"/>
            </a:pPr>
            <a:r>
              <a:rPr lang="en-US" dirty="0"/>
              <a:t>Indexed formats: BAM (sequence alignments)</a:t>
            </a:r>
          </a:p>
          <a:p>
            <a:pPr marL="457200" indent="-457200">
              <a:buFont typeface="+mj-lt"/>
              <a:buAutoNum type="arabicPeriod"/>
            </a:pPr>
            <a:endParaRPr lang="en-US" dirty="0"/>
          </a:p>
          <a:p>
            <a:pPr marL="0" indent="0">
              <a:buNone/>
            </a:pPr>
            <a:r>
              <a:rPr lang="en-US" dirty="0"/>
              <a:t>For example:</a:t>
            </a:r>
          </a:p>
          <a:p>
            <a:pPr marL="0" indent="0">
              <a:buNone/>
            </a:pPr>
            <a:r>
              <a:rPr lang="en-US" dirty="0"/>
              <a:t>A reference genome: .</a:t>
            </a:r>
            <a:r>
              <a:rPr lang="en-US" dirty="0" err="1"/>
              <a:t>fasta</a:t>
            </a:r>
            <a:endParaRPr lang="en-US" dirty="0"/>
          </a:p>
          <a:p>
            <a:pPr marL="0" indent="0">
              <a:buNone/>
            </a:pPr>
            <a:r>
              <a:rPr lang="en-US" dirty="0"/>
              <a:t>A genome annotation file: .gff3 (optional)</a:t>
            </a:r>
          </a:p>
          <a:p>
            <a:pPr marL="0" indent="0">
              <a:buNone/>
            </a:pPr>
            <a:r>
              <a:rPr lang="en-US" dirty="0"/>
              <a:t>An alignment file: .bam (plus .bai index file)</a:t>
            </a:r>
          </a:p>
        </p:txBody>
      </p:sp>
      <p:sp>
        <p:nvSpPr>
          <p:cNvPr id="4" name="Slide Number Placeholder 3"/>
          <p:cNvSpPr>
            <a:spLocks noGrp="1"/>
          </p:cNvSpPr>
          <p:nvPr>
            <p:ph type="sldNum" sz="quarter" idx="12"/>
          </p:nvPr>
        </p:nvSpPr>
        <p:spPr/>
        <p:txBody>
          <a:bodyPr/>
          <a:lstStyle/>
          <a:p>
            <a:fld id="{9DA039C4-C5F2-1743-BB7A-5D831266C61E}" type="slidenum">
              <a:rPr lang="en-US" smtClean="0"/>
              <a:t>44</a:t>
            </a:fld>
            <a:endParaRPr lang="en-US"/>
          </a:p>
        </p:txBody>
      </p:sp>
    </p:spTree>
    <p:extLst>
      <p:ext uri="{BB962C8B-B14F-4D97-AF65-F5344CB8AC3E}">
        <p14:creationId xmlns:p14="http://schemas.microsoft.com/office/powerpoint/2010/main" val="36332929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IGV example</a:t>
            </a:r>
          </a:p>
        </p:txBody>
      </p:sp>
      <p:pic>
        <p:nvPicPr>
          <p:cNvPr id="4" name="Picture 3" descr="Screen Shot 2015-01-08 at 5.24.35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4453" y="785719"/>
            <a:ext cx="4614165" cy="2835640"/>
          </a:xfrm>
          <a:prstGeom prst="rect">
            <a:avLst/>
          </a:prstGeom>
        </p:spPr>
      </p:pic>
      <p:sp>
        <p:nvSpPr>
          <p:cNvPr id="5" name="TextBox 4"/>
          <p:cNvSpPr txBox="1"/>
          <p:nvPr/>
        </p:nvSpPr>
        <p:spPr>
          <a:xfrm>
            <a:off x="265399" y="3621650"/>
            <a:ext cx="8746068" cy="1323439"/>
          </a:xfrm>
          <a:prstGeom prst="rect">
            <a:avLst/>
          </a:prstGeom>
          <a:noFill/>
        </p:spPr>
        <p:txBody>
          <a:bodyPr wrap="square" rtlCol="0">
            <a:spAutoFit/>
          </a:bodyPr>
          <a:lstStyle/>
          <a:p>
            <a:pPr marL="457200" indent="-457200">
              <a:buFont typeface="+mj-lt"/>
              <a:buAutoNum type="arabicPeriod"/>
            </a:pPr>
            <a:r>
              <a:rPr lang="en-US" sz="2000" dirty="0"/>
              <a:t>Loci with a large percentage of mismatches relative to the reference are flagged in the coverage plot as color-coded bars.</a:t>
            </a:r>
          </a:p>
          <a:p>
            <a:pPr marL="457200" indent="-457200">
              <a:buFont typeface="+mj-lt"/>
              <a:buAutoNum type="arabicPeriod"/>
            </a:pPr>
            <a:r>
              <a:rPr lang="en-US" sz="2000" dirty="0"/>
              <a:t>Alignments with unexpected inferred insert sizes are indicated by color.</a:t>
            </a:r>
          </a:p>
          <a:p>
            <a:pPr marL="457200" indent="-457200">
              <a:buFont typeface="+mj-lt"/>
              <a:buAutoNum type="arabicPeriod"/>
            </a:pPr>
            <a:r>
              <a:rPr lang="en-US" sz="2000" dirty="0"/>
              <a:t>Evidence for a ~10-kb deletion in the tumor sample not present in the normal.</a:t>
            </a:r>
          </a:p>
        </p:txBody>
      </p:sp>
      <p:sp>
        <p:nvSpPr>
          <p:cNvPr id="3" name="Slide Number Placeholder 2"/>
          <p:cNvSpPr>
            <a:spLocks noGrp="1"/>
          </p:cNvSpPr>
          <p:nvPr>
            <p:ph type="sldNum" sz="quarter" idx="12"/>
          </p:nvPr>
        </p:nvSpPr>
        <p:spPr/>
        <p:txBody>
          <a:bodyPr/>
          <a:lstStyle/>
          <a:p>
            <a:fld id="{9DA039C4-C5F2-1743-BB7A-5D831266C61E}" type="slidenum">
              <a:rPr lang="en-US" smtClean="0"/>
              <a:t>45</a:t>
            </a:fld>
            <a:endParaRPr lang="en-US"/>
          </a:p>
        </p:txBody>
      </p:sp>
    </p:spTree>
    <p:extLst>
      <p:ext uri="{BB962C8B-B14F-4D97-AF65-F5344CB8AC3E}">
        <p14:creationId xmlns:p14="http://schemas.microsoft.com/office/powerpoint/2010/main" val="4243929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5A894-69D6-8A47-BE33-DC7249C15E36}"/>
              </a:ext>
            </a:extLst>
          </p:cNvPr>
          <p:cNvSpPr>
            <a:spLocks noGrp="1"/>
          </p:cNvSpPr>
          <p:nvPr>
            <p:ph type="title"/>
          </p:nvPr>
        </p:nvSpPr>
        <p:spPr>
          <a:xfrm>
            <a:off x="457200" y="102393"/>
            <a:ext cx="8229600" cy="772987"/>
          </a:xfrm>
        </p:spPr>
        <p:txBody>
          <a:bodyPr>
            <a:normAutofit/>
          </a:bodyPr>
          <a:lstStyle/>
          <a:p>
            <a:r>
              <a:rPr lang="en-US" sz="3200" dirty="0"/>
              <a:t>Review</a:t>
            </a:r>
          </a:p>
        </p:txBody>
      </p:sp>
      <p:sp>
        <p:nvSpPr>
          <p:cNvPr id="3" name="Content Placeholder 2">
            <a:extLst>
              <a:ext uri="{FF2B5EF4-FFF2-40B4-BE49-F238E27FC236}">
                <a16:creationId xmlns:a16="http://schemas.microsoft.com/office/drawing/2014/main" id="{4D67C20C-AE9D-ED4D-BB3D-C53CBF412FAF}"/>
              </a:ext>
            </a:extLst>
          </p:cNvPr>
          <p:cNvSpPr>
            <a:spLocks noGrp="1"/>
          </p:cNvSpPr>
          <p:nvPr>
            <p:ph idx="1"/>
          </p:nvPr>
        </p:nvSpPr>
        <p:spPr>
          <a:xfrm>
            <a:off x="882011" y="941563"/>
            <a:ext cx="7620611" cy="3657601"/>
          </a:xfrm>
        </p:spPr>
        <p:txBody>
          <a:bodyPr>
            <a:noAutofit/>
          </a:bodyPr>
          <a:lstStyle/>
          <a:p>
            <a:pPr>
              <a:lnSpc>
                <a:spcPct val="150000"/>
              </a:lnSpc>
            </a:pPr>
            <a:r>
              <a:rPr lang="en-US" sz="2800" dirty="0"/>
              <a:t>One of short-read alignment algorithms – BWT</a:t>
            </a:r>
          </a:p>
          <a:p>
            <a:pPr>
              <a:lnSpc>
                <a:spcPct val="150000"/>
              </a:lnSpc>
            </a:pPr>
            <a:r>
              <a:rPr lang="en-US" sz="2800" dirty="0"/>
              <a:t>An aligner - BWA</a:t>
            </a:r>
          </a:p>
          <a:p>
            <a:pPr>
              <a:lnSpc>
                <a:spcPct val="150000"/>
              </a:lnSpc>
            </a:pPr>
            <a:r>
              <a:rPr lang="en-US" sz="2800" dirty="0"/>
              <a:t>Alignment standard format – SAM and BAM</a:t>
            </a:r>
          </a:p>
          <a:p>
            <a:pPr>
              <a:lnSpc>
                <a:spcPct val="150000"/>
              </a:lnSpc>
            </a:pPr>
            <a:r>
              <a:rPr lang="en-US" sz="2800" dirty="0"/>
              <a:t>A tool to handle alignments - </a:t>
            </a:r>
            <a:r>
              <a:rPr lang="en-US" sz="2800" dirty="0" err="1"/>
              <a:t>SAMtools</a:t>
            </a:r>
            <a:endParaRPr lang="en-US" sz="2800" dirty="0"/>
          </a:p>
          <a:p>
            <a:pPr>
              <a:lnSpc>
                <a:spcPct val="150000"/>
              </a:lnSpc>
            </a:pPr>
            <a:r>
              <a:rPr lang="en-US" sz="2800" dirty="0"/>
              <a:t>An alignment visualization tool - IGV</a:t>
            </a:r>
          </a:p>
        </p:txBody>
      </p:sp>
      <p:sp>
        <p:nvSpPr>
          <p:cNvPr id="4" name="Slide Number Placeholder 3">
            <a:extLst>
              <a:ext uri="{FF2B5EF4-FFF2-40B4-BE49-F238E27FC236}">
                <a16:creationId xmlns:a16="http://schemas.microsoft.com/office/drawing/2014/main" id="{1FDAABC8-3811-3D46-BADC-625982BD87E6}"/>
              </a:ext>
            </a:extLst>
          </p:cNvPr>
          <p:cNvSpPr>
            <a:spLocks noGrp="1"/>
          </p:cNvSpPr>
          <p:nvPr>
            <p:ph type="sldNum" sz="quarter" idx="12"/>
          </p:nvPr>
        </p:nvSpPr>
        <p:spPr/>
        <p:txBody>
          <a:bodyPr/>
          <a:lstStyle/>
          <a:p>
            <a:fld id="{9DA039C4-C5F2-1743-BB7A-5D831266C61E}" type="slidenum">
              <a:rPr lang="en-US" smtClean="0"/>
              <a:t>46</a:t>
            </a:fld>
            <a:endParaRPr lang="en-US"/>
          </a:p>
        </p:txBody>
      </p:sp>
    </p:spTree>
    <p:extLst>
      <p:ext uri="{BB962C8B-B14F-4D97-AF65-F5344CB8AC3E}">
        <p14:creationId xmlns:p14="http://schemas.microsoft.com/office/powerpoint/2010/main" val="16592986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4" name="Picture 13" descr="A screenshot of a computer&#10;&#10;Description automatically generated with medium confidence">
            <a:extLst>
              <a:ext uri="{FF2B5EF4-FFF2-40B4-BE49-F238E27FC236}">
                <a16:creationId xmlns:a16="http://schemas.microsoft.com/office/drawing/2014/main" id="{F04714A1-8C26-3173-22E5-1D4DB1E31E38}"/>
              </a:ext>
            </a:extLst>
          </p:cNvPr>
          <p:cNvPicPr>
            <a:picLocks noChangeAspect="1"/>
          </p:cNvPicPr>
          <p:nvPr/>
        </p:nvPicPr>
        <p:blipFill>
          <a:blip r:embed="rId3"/>
          <a:stretch>
            <a:fillRect/>
          </a:stretch>
        </p:blipFill>
        <p:spPr>
          <a:xfrm>
            <a:off x="2027220" y="963718"/>
            <a:ext cx="6522989" cy="3849369"/>
          </a:xfrm>
          <a:prstGeom prst="rect">
            <a:avLst/>
          </a:prstGeom>
        </p:spPr>
      </p:pic>
      <p:sp>
        <p:nvSpPr>
          <p:cNvPr id="5122" name="Footer Placeholder 3"/>
          <p:cNvSpPr>
            <a:spLocks noGrp="1"/>
          </p:cNvSpPr>
          <p:nvPr>
            <p:ph type="ftr" idx="10"/>
          </p:nvPr>
        </p:nvSpPr>
        <p:spPr>
          <a:xfrm>
            <a:off x="4000168" y="5421308"/>
            <a:ext cx="4541852" cy="274320"/>
          </a:xfrm>
          <a:prstGeom prst="rect">
            <a:avLst/>
          </a:prstGeom>
          <a:noFill/>
          <a:ln>
            <a:noFill/>
            <a:miter lim="800000"/>
          </a:ln>
        </p:spPr>
        <p:txBody>
          <a:bodyPr vert="horz" lIns="180000" tIns="0" rIns="180000" bIns="0" rtlCol="0" anchor="ctr" anchorCtr="0">
            <a:noAutofit/>
          </a:bodyPr>
          <a:lstStyle>
            <a:lvl1pPr marL="342900" indent="-342900" algn="l" defTabSz="914400" rtl="0" eaLnBrk="0" fontAlgn="base" hangingPunct="0">
              <a:lnSpc>
                <a:spcPct val="100000"/>
              </a:lnSpc>
              <a:spcBef>
                <a:spcPct val="20000"/>
              </a:spcBef>
              <a:spcAft>
                <a:spcPct val="0"/>
              </a:spcAft>
              <a:buClrTx/>
              <a:buSzTx/>
              <a:buFont typeface="Arial" pitchFamily="34" charset="0"/>
              <a:buChar char="•"/>
              <a:defRPr kumimoji="0" lang="en-US" altLang="en-US" sz="1600" b="0" i="0" u="none" kern="1200" baseline="0">
                <a:solidFill>
                  <a:schemeClr val="tx1"/>
                </a:solidFill>
                <a:latin typeface="+mn-lt"/>
                <a:ea typeface="+mn-ea"/>
                <a:cs typeface="+mn-cs"/>
              </a:defRPr>
            </a:lvl1pPr>
            <a:lvl2pPr marL="742950" indent="-285750" algn="l" defTabSz="914400" rtl="0" eaLnBrk="0" fontAlgn="base" hangingPunct="0">
              <a:lnSpc>
                <a:spcPct val="100000"/>
              </a:lnSpc>
              <a:spcBef>
                <a:spcPct val="20000"/>
              </a:spcBef>
              <a:spcAft>
                <a:spcPct val="0"/>
              </a:spcAft>
              <a:buClrTx/>
              <a:buSzTx/>
              <a:buFont typeface="Arial" pitchFamily="34" charset="0"/>
              <a:buChar char="–"/>
              <a:defRPr kumimoji="0" lang="en-US" altLang="en-US" sz="1400" b="0" i="0" u="none" kern="1200" baseline="0">
                <a:solidFill>
                  <a:schemeClr val="tx1"/>
                </a:solidFill>
                <a:latin typeface="+mn-lt"/>
                <a:ea typeface="+mn-ea"/>
                <a:cs typeface="+mn-cs"/>
              </a:defRPr>
            </a:lvl2pPr>
            <a:lvl3pPr marL="11430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3pPr>
            <a:lvl4pPr marL="16002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200" b="0" i="0" u="none" kern="1200" baseline="0">
                <a:solidFill>
                  <a:schemeClr val="tx1"/>
                </a:solidFill>
                <a:latin typeface="+mn-lt"/>
                <a:ea typeface="+mn-ea"/>
                <a:cs typeface="+mn-cs"/>
              </a:defRPr>
            </a:lvl4pPr>
            <a:lvl5pPr marL="2057400" indent="-228600" algn="l" defTabSz="914400" rtl="0" eaLnBrk="0" fontAlgn="base" hangingPunct="0">
              <a:lnSpc>
                <a:spcPct val="100000"/>
              </a:lnSpc>
              <a:spcBef>
                <a:spcPct val="20000"/>
              </a:spcBef>
              <a:spcAft>
                <a:spcPct val="0"/>
              </a:spcAft>
              <a:buClrTx/>
              <a:buSzTx/>
              <a:buFont typeface="Arial" pitchFamily="34" charset="0"/>
              <a:buChar char="»"/>
              <a:defRPr kumimoji="0" lang="en-US" altLang="en-US" sz="1100" b="0" i="0" u="none"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itchFamily="34" charset="0"/>
              <a:buChar char="•"/>
              <a:defRPr lang="en-US" altLang="en-US" sz="1800" kern="1200">
                <a:solidFill>
                  <a:schemeClr val="tx1"/>
                </a:solidFill>
                <a:latin typeface="+mn-lt"/>
                <a:ea typeface="+mn-ea"/>
                <a:cs typeface="+mn-cs"/>
              </a:defRPr>
            </a:lvl9pPr>
          </a:lstStyle>
          <a:p>
            <a:pPr marL="0" indent="0" eaLnBrk="1" hangingPunct="1">
              <a:spcBef>
                <a:spcPct val="0"/>
              </a:spcBef>
              <a:spcAft>
                <a:spcPts val="600"/>
              </a:spcAft>
              <a:buNone/>
            </a:pPr>
            <a:r>
              <a:rPr lang="en-US" altLang="en-US" sz="1000" i="1" dirty="0">
                <a:solidFill>
                  <a:srgbClr val="333333"/>
                </a:solidFill>
              </a:rPr>
              <a:t>Bioinformatics</a:t>
            </a:r>
            <a:r>
              <a:rPr lang="en-US" altLang="en-US" sz="1000" dirty="0">
                <a:solidFill>
                  <a:srgbClr val="333333"/>
                </a:solidFill>
              </a:rPr>
              <a:t>, 25:2078–2079, </a:t>
            </a:r>
            <a:r>
              <a:rPr lang="en-US" altLang="en-US" sz="1000" dirty="0">
                <a:solidFill>
                  <a:srgbClr val="333333"/>
                </a:solidFill>
                <a:hlinkClick r:id="rId4"/>
              </a:rPr>
              <a:t>https://doi.org/10.1093/bioinformatics/btp352</a:t>
            </a:r>
            <a:endParaRPr lang="en-US" altLang="en-US" sz="1000" dirty="0">
              <a:solidFill>
                <a:srgbClr val="333333"/>
              </a:solidFill>
            </a:endParaRPr>
          </a:p>
        </p:txBody>
      </p:sp>
      <p:sp>
        <p:nvSpPr>
          <p:cNvPr id="4" name="Title 1">
            <a:extLst>
              <a:ext uri="{FF2B5EF4-FFF2-40B4-BE49-F238E27FC236}">
                <a16:creationId xmlns:a16="http://schemas.microsoft.com/office/drawing/2014/main" id="{0CF86E53-45AE-D1AE-ED55-7122658ED47D}"/>
              </a:ext>
            </a:extLst>
          </p:cNvPr>
          <p:cNvSpPr>
            <a:spLocks noGrp="1"/>
          </p:cNvSpPr>
          <p:nvPr>
            <p:ph type="title"/>
          </p:nvPr>
        </p:nvSpPr>
        <p:spPr>
          <a:xfrm>
            <a:off x="426720" y="44345"/>
            <a:ext cx="8229600" cy="772987"/>
          </a:xfrm>
        </p:spPr>
        <p:txBody>
          <a:bodyPr/>
          <a:lstStyle/>
          <a:p>
            <a:r>
              <a:rPr lang="en-US" dirty="0"/>
              <a:t>soft and hard clipping</a:t>
            </a:r>
          </a:p>
        </p:txBody>
      </p:sp>
      <p:sp>
        <p:nvSpPr>
          <p:cNvPr id="8" name="TextBox 7">
            <a:extLst>
              <a:ext uri="{FF2B5EF4-FFF2-40B4-BE49-F238E27FC236}">
                <a16:creationId xmlns:a16="http://schemas.microsoft.com/office/drawing/2014/main" id="{CBD7C368-8F89-2F14-D93B-775D46C3EC5E}"/>
              </a:ext>
            </a:extLst>
          </p:cNvPr>
          <p:cNvSpPr txBox="1"/>
          <p:nvPr/>
        </p:nvSpPr>
        <p:spPr>
          <a:xfrm>
            <a:off x="604664" y="3085908"/>
            <a:ext cx="863313" cy="523220"/>
          </a:xfrm>
          <a:prstGeom prst="rect">
            <a:avLst/>
          </a:prstGeom>
          <a:noFill/>
        </p:spPr>
        <p:txBody>
          <a:bodyPr wrap="none" rtlCol="0">
            <a:spAutoFit/>
          </a:bodyPr>
          <a:lstStyle/>
          <a:p>
            <a:r>
              <a:rPr lang="en-US" sz="2800" dirty="0">
                <a:solidFill>
                  <a:srgbClr val="FF0000"/>
                </a:solidFill>
              </a:rPr>
              <a:t>SAM</a:t>
            </a:r>
          </a:p>
        </p:txBody>
      </p:sp>
      <p:sp>
        <p:nvSpPr>
          <p:cNvPr id="9" name="TextBox 8">
            <a:extLst>
              <a:ext uri="{FF2B5EF4-FFF2-40B4-BE49-F238E27FC236}">
                <a16:creationId xmlns:a16="http://schemas.microsoft.com/office/drawing/2014/main" id="{B1C3479A-4CA8-07B6-96C4-67E3670B4409}"/>
              </a:ext>
            </a:extLst>
          </p:cNvPr>
          <p:cNvSpPr txBox="1"/>
          <p:nvPr/>
        </p:nvSpPr>
        <p:spPr>
          <a:xfrm>
            <a:off x="212280" y="891222"/>
            <a:ext cx="1648080" cy="523220"/>
          </a:xfrm>
          <a:prstGeom prst="rect">
            <a:avLst/>
          </a:prstGeom>
          <a:noFill/>
        </p:spPr>
        <p:txBody>
          <a:bodyPr wrap="none" rtlCol="0">
            <a:spAutoFit/>
          </a:bodyPr>
          <a:lstStyle/>
          <a:p>
            <a:r>
              <a:rPr lang="en-US" sz="2800" dirty="0">
                <a:solidFill>
                  <a:srgbClr val="FF0000"/>
                </a:solidFill>
              </a:rPr>
              <a:t>alignment</a:t>
            </a:r>
          </a:p>
        </p:txBody>
      </p:sp>
      <p:grpSp>
        <p:nvGrpSpPr>
          <p:cNvPr id="17" name="Group 16">
            <a:extLst>
              <a:ext uri="{FF2B5EF4-FFF2-40B4-BE49-F238E27FC236}">
                <a16:creationId xmlns:a16="http://schemas.microsoft.com/office/drawing/2014/main" id="{6A34D524-381F-02F3-71BE-64D3E1B9074A}"/>
              </a:ext>
            </a:extLst>
          </p:cNvPr>
          <p:cNvGrpSpPr/>
          <p:nvPr/>
        </p:nvGrpSpPr>
        <p:grpSpPr>
          <a:xfrm>
            <a:off x="3680128" y="2100368"/>
            <a:ext cx="3139772" cy="1790700"/>
            <a:chOff x="3680128" y="2758440"/>
            <a:chExt cx="3139772" cy="1790700"/>
          </a:xfrm>
        </p:grpSpPr>
        <p:cxnSp>
          <p:nvCxnSpPr>
            <p:cNvPr id="6" name="Straight Connector 5">
              <a:extLst>
                <a:ext uri="{FF2B5EF4-FFF2-40B4-BE49-F238E27FC236}">
                  <a16:creationId xmlns:a16="http://schemas.microsoft.com/office/drawing/2014/main" id="{CFCC7139-5AC4-5C27-C0F6-F3DC2ECED965}"/>
                </a:ext>
              </a:extLst>
            </p:cNvPr>
            <p:cNvCxnSpPr/>
            <p:nvPr/>
          </p:nvCxnSpPr>
          <p:spPr>
            <a:xfrm>
              <a:off x="3680128" y="27584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7" name="Straight Connector 6">
              <a:extLst>
                <a:ext uri="{FF2B5EF4-FFF2-40B4-BE49-F238E27FC236}">
                  <a16:creationId xmlns:a16="http://schemas.microsoft.com/office/drawing/2014/main" id="{15FC1198-9366-2B7F-81DE-ED646A4A2598}"/>
                </a:ext>
              </a:extLst>
            </p:cNvPr>
            <p:cNvCxnSpPr/>
            <p:nvPr/>
          </p:nvCxnSpPr>
          <p:spPr>
            <a:xfrm>
              <a:off x="6477000" y="4549140"/>
              <a:ext cx="3429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E7886F66-4F6D-855F-DE99-A3C77B1457C2}"/>
                </a:ext>
              </a:extLst>
            </p:cNvPr>
            <p:cNvCxnSpPr>
              <a:cxnSpLocks/>
            </p:cNvCxnSpPr>
            <p:nvPr/>
          </p:nvCxnSpPr>
          <p:spPr>
            <a:xfrm>
              <a:off x="4427220" y="4549140"/>
              <a:ext cx="228600" cy="0"/>
            </a:xfrm>
            <a:prstGeom prst="line">
              <a:avLst/>
            </a:prstGeom>
            <a:ln w="28575">
              <a:solidFill>
                <a:srgbClr val="FF0000"/>
              </a:solidFill>
            </a:ln>
            <a:effectLst/>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7AF57A46-B648-54FC-2B6A-BACC9F3E8A64}"/>
              </a:ext>
            </a:extLst>
          </p:cNvPr>
          <p:cNvGrpSpPr/>
          <p:nvPr/>
        </p:nvGrpSpPr>
        <p:grpSpPr>
          <a:xfrm>
            <a:off x="4427220" y="2770928"/>
            <a:ext cx="1843874" cy="1767840"/>
            <a:chOff x="4427220" y="3429000"/>
            <a:chExt cx="1843874" cy="1767840"/>
          </a:xfrm>
        </p:grpSpPr>
        <p:cxnSp>
          <p:nvCxnSpPr>
            <p:cNvPr id="18" name="Straight Connector 17">
              <a:extLst>
                <a:ext uri="{FF2B5EF4-FFF2-40B4-BE49-F238E27FC236}">
                  <a16:creationId xmlns:a16="http://schemas.microsoft.com/office/drawing/2014/main" id="{06AEE34B-D70D-327F-8170-8837111B1F9A}"/>
                </a:ext>
              </a:extLst>
            </p:cNvPr>
            <p:cNvCxnSpPr>
              <a:cxnSpLocks/>
            </p:cNvCxnSpPr>
            <p:nvPr/>
          </p:nvCxnSpPr>
          <p:spPr>
            <a:xfrm>
              <a:off x="5653708" y="3429000"/>
              <a:ext cx="617386"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cxnSp>
          <p:nvCxnSpPr>
            <p:cNvPr id="20" name="Straight Connector 19">
              <a:extLst>
                <a:ext uri="{FF2B5EF4-FFF2-40B4-BE49-F238E27FC236}">
                  <a16:creationId xmlns:a16="http://schemas.microsoft.com/office/drawing/2014/main" id="{98B0543F-B137-4887-6FDA-0B32E7BB9E61}"/>
                </a:ext>
              </a:extLst>
            </p:cNvPr>
            <p:cNvCxnSpPr>
              <a:cxnSpLocks/>
            </p:cNvCxnSpPr>
            <p:nvPr/>
          </p:nvCxnSpPr>
          <p:spPr>
            <a:xfrm>
              <a:off x="4427220" y="5196840"/>
              <a:ext cx="228932" cy="0"/>
            </a:xfrm>
            <a:prstGeom prst="line">
              <a:avLst/>
            </a:prstGeom>
            <a:ln w="28575">
              <a:solidFill>
                <a:schemeClr val="accent1">
                  <a:lumMod val="75000"/>
                </a:schemeClr>
              </a:solidFill>
            </a:ln>
            <a:effectLst/>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60962"/>
            <a:ext cx="8229600" cy="579740"/>
          </a:xfrm>
        </p:spPr>
        <p:txBody>
          <a:bodyPr/>
          <a:lstStyle/>
          <a:p>
            <a:r>
              <a:rPr lang="en-US" dirty="0"/>
              <a:t>Alignment is a central step for most NGS analyses</a:t>
            </a:r>
          </a:p>
        </p:txBody>
      </p:sp>
      <p:sp>
        <p:nvSpPr>
          <p:cNvPr id="4" name="Slide Number Placeholder 3"/>
          <p:cNvSpPr>
            <a:spLocks noGrp="1"/>
          </p:cNvSpPr>
          <p:nvPr>
            <p:ph type="sldNum" sz="quarter" idx="12"/>
          </p:nvPr>
        </p:nvSpPr>
        <p:spPr/>
        <p:txBody>
          <a:bodyPr/>
          <a:lstStyle/>
          <a:p>
            <a:fld id="{9DA039C4-C5F2-1743-BB7A-5D831266C61E}" type="slidenum">
              <a:rPr lang="en-US" smtClean="0"/>
              <a:t>5</a:t>
            </a:fld>
            <a:endParaRPr lang="en-US"/>
          </a:p>
        </p:txBody>
      </p:sp>
      <p:sp>
        <p:nvSpPr>
          <p:cNvPr id="6" name="TextBox 5"/>
          <p:cNvSpPr txBox="1"/>
          <p:nvPr/>
        </p:nvSpPr>
        <p:spPr>
          <a:xfrm>
            <a:off x="3122914" y="1175523"/>
            <a:ext cx="2577500" cy="830997"/>
          </a:xfrm>
          <a:prstGeom prst="rect">
            <a:avLst/>
          </a:prstGeom>
          <a:noFill/>
          <a:ln>
            <a:solidFill>
              <a:schemeClr val="accent3">
                <a:lumMod val="60000"/>
                <a:lumOff val="40000"/>
              </a:schemeClr>
            </a:solidFill>
          </a:ln>
        </p:spPr>
        <p:txBody>
          <a:bodyPr wrap="none" rtlCol="0">
            <a:spAutoFit/>
          </a:bodyPr>
          <a:lstStyle/>
          <a:p>
            <a:pPr algn="ctr"/>
            <a:r>
              <a:rPr lang="en-US" sz="2400" dirty="0"/>
              <a:t>Sequencing reads</a:t>
            </a:r>
          </a:p>
          <a:p>
            <a:r>
              <a:rPr lang="en-US" sz="2400" dirty="0"/>
              <a:t>(e.g., million reads)</a:t>
            </a:r>
          </a:p>
        </p:txBody>
      </p:sp>
      <p:sp>
        <p:nvSpPr>
          <p:cNvPr id="8" name="TextBox 7"/>
          <p:cNvSpPr txBox="1"/>
          <p:nvPr/>
        </p:nvSpPr>
        <p:spPr>
          <a:xfrm>
            <a:off x="3614288" y="2525066"/>
            <a:ext cx="1594757" cy="461665"/>
          </a:xfrm>
          <a:prstGeom prst="rect">
            <a:avLst/>
          </a:prstGeom>
          <a:noFill/>
          <a:ln>
            <a:solidFill>
              <a:schemeClr val="accent3">
                <a:lumMod val="60000"/>
                <a:lumOff val="40000"/>
              </a:schemeClr>
            </a:solidFill>
          </a:ln>
        </p:spPr>
        <p:txBody>
          <a:bodyPr wrap="none" rtlCol="0">
            <a:spAutoFit/>
          </a:bodyPr>
          <a:lstStyle/>
          <a:p>
            <a:pPr algn="ctr"/>
            <a:r>
              <a:rPr lang="en-US" sz="2400" dirty="0"/>
              <a:t>Alignments</a:t>
            </a:r>
          </a:p>
        </p:txBody>
      </p:sp>
      <p:sp>
        <p:nvSpPr>
          <p:cNvPr id="9" name="TextBox 8"/>
          <p:cNvSpPr txBox="1"/>
          <p:nvPr/>
        </p:nvSpPr>
        <p:spPr>
          <a:xfrm>
            <a:off x="675867" y="3492332"/>
            <a:ext cx="2092941" cy="461665"/>
          </a:xfrm>
          <a:prstGeom prst="rect">
            <a:avLst/>
          </a:prstGeom>
          <a:noFill/>
          <a:ln>
            <a:solidFill>
              <a:schemeClr val="accent3">
                <a:lumMod val="60000"/>
                <a:lumOff val="40000"/>
              </a:schemeClr>
            </a:solidFill>
          </a:ln>
        </p:spPr>
        <p:txBody>
          <a:bodyPr wrap="none" rtlCol="0">
            <a:spAutoFit/>
          </a:bodyPr>
          <a:lstStyle/>
          <a:p>
            <a:pPr algn="ctr"/>
            <a:r>
              <a:rPr lang="en-US" sz="2400" dirty="0"/>
              <a:t>Variants (SNPs)</a:t>
            </a:r>
          </a:p>
        </p:txBody>
      </p:sp>
      <p:sp>
        <p:nvSpPr>
          <p:cNvPr id="10" name="TextBox 9"/>
          <p:cNvSpPr txBox="1"/>
          <p:nvPr/>
        </p:nvSpPr>
        <p:spPr>
          <a:xfrm>
            <a:off x="3306134" y="3492332"/>
            <a:ext cx="2211062" cy="461665"/>
          </a:xfrm>
          <a:prstGeom prst="rect">
            <a:avLst/>
          </a:prstGeom>
          <a:noFill/>
          <a:ln>
            <a:solidFill>
              <a:schemeClr val="accent3">
                <a:lumMod val="60000"/>
                <a:lumOff val="40000"/>
              </a:schemeClr>
            </a:solidFill>
          </a:ln>
        </p:spPr>
        <p:txBody>
          <a:bodyPr wrap="none" rtlCol="0">
            <a:spAutoFit/>
          </a:bodyPr>
          <a:lstStyle/>
          <a:p>
            <a:pPr algn="ctr"/>
            <a:r>
              <a:rPr lang="en-US" sz="2400" dirty="0"/>
              <a:t>gene expression</a:t>
            </a:r>
          </a:p>
        </p:txBody>
      </p:sp>
      <p:sp>
        <p:nvSpPr>
          <p:cNvPr id="11" name="TextBox 10"/>
          <p:cNvSpPr txBox="1"/>
          <p:nvPr/>
        </p:nvSpPr>
        <p:spPr>
          <a:xfrm>
            <a:off x="6036980" y="3492332"/>
            <a:ext cx="2608406" cy="461665"/>
          </a:xfrm>
          <a:prstGeom prst="rect">
            <a:avLst/>
          </a:prstGeom>
          <a:noFill/>
          <a:ln>
            <a:solidFill>
              <a:schemeClr val="accent3">
                <a:lumMod val="60000"/>
                <a:lumOff val="40000"/>
              </a:schemeClr>
            </a:solidFill>
          </a:ln>
        </p:spPr>
        <p:txBody>
          <a:bodyPr wrap="none" rtlCol="0">
            <a:spAutoFit/>
          </a:bodyPr>
          <a:lstStyle/>
          <a:p>
            <a:pPr algn="ctr"/>
            <a:r>
              <a:rPr lang="en-US" sz="2400" dirty="0"/>
              <a:t>sequence assembly</a:t>
            </a:r>
          </a:p>
        </p:txBody>
      </p:sp>
      <p:cxnSp>
        <p:nvCxnSpPr>
          <p:cNvPr id="13" name="Straight Arrow Connector 12"/>
          <p:cNvCxnSpPr>
            <a:stCxn id="6" idx="2"/>
            <a:endCxn id="8" idx="0"/>
          </p:cNvCxnSpPr>
          <p:nvPr/>
        </p:nvCxnSpPr>
        <p:spPr>
          <a:xfrm>
            <a:off x="4411664" y="2006520"/>
            <a:ext cx="3" cy="518546"/>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4" name="Straight Arrow Connector 13"/>
          <p:cNvCxnSpPr>
            <a:stCxn id="8" idx="2"/>
            <a:endCxn id="10" idx="0"/>
          </p:cNvCxnSpPr>
          <p:nvPr/>
        </p:nvCxnSpPr>
        <p:spPr>
          <a:xfrm flipH="1">
            <a:off x="4411665" y="2986731"/>
            <a:ext cx="2" cy="505601"/>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17" name="Straight Arrow Connector 16"/>
          <p:cNvCxnSpPr>
            <a:stCxn id="8" idx="2"/>
            <a:endCxn id="9" idx="0"/>
          </p:cNvCxnSpPr>
          <p:nvPr/>
        </p:nvCxnSpPr>
        <p:spPr>
          <a:xfrm flipH="1">
            <a:off x="1722338" y="2986731"/>
            <a:ext cx="2689329" cy="505601"/>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20" name="Straight Arrow Connector 19"/>
          <p:cNvCxnSpPr>
            <a:stCxn id="8" idx="2"/>
            <a:endCxn id="11" idx="0"/>
          </p:cNvCxnSpPr>
          <p:nvPr/>
        </p:nvCxnSpPr>
        <p:spPr>
          <a:xfrm>
            <a:off x="4411667" y="2986731"/>
            <a:ext cx="2929516" cy="505601"/>
          </a:xfrm>
          <a:prstGeom prst="straightConnector1">
            <a:avLst/>
          </a:prstGeom>
          <a:ln>
            <a:solidFill>
              <a:schemeClr val="accent3">
                <a:lumMod val="60000"/>
                <a:lumOff val="40000"/>
              </a:schemeClr>
            </a:solidFill>
            <a:tailEnd type="arrow"/>
          </a:ln>
          <a:effectLst/>
        </p:spPr>
        <p:style>
          <a:lnRef idx="2">
            <a:schemeClr val="accent1"/>
          </a:lnRef>
          <a:fillRef idx="0">
            <a:schemeClr val="accent1"/>
          </a:fillRef>
          <a:effectRef idx="1">
            <a:schemeClr val="accent1"/>
          </a:effectRef>
          <a:fontRef idx="minor">
            <a:schemeClr val="tx1"/>
          </a:fontRef>
        </p:style>
      </p:cxnSp>
      <p:sp>
        <p:nvSpPr>
          <p:cNvPr id="24" name="TextBox 23"/>
          <p:cNvSpPr txBox="1"/>
          <p:nvPr/>
        </p:nvSpPr>
        <p:spPr>
          <a:xfrm>
            <a:off x="1262945" y="4254331"/>
            <a:ext cx="3688743" cy="369332"/>
          </a:xfrm>
          <a:prstGeom prst="rect">
            <a:avLst/>
          </a:prstGeom>
          <a:noFill/>
        </p:spPr>
        <p:txBody>
          <a:bodyPr wrap="none" rtlCol="0">
            <a:spAutoFit/>
          </a:bodyPr>
          <a:lstStyle/>
          <a:p>
            <a:r>
              <a:rPr lang="en-US" dirty="0"/>
              <a:t>reads aligned to reference sequences</a:t>
            </a:r>
          </a:p>
        </p:txBody>
      </p:sp>
      <p:sp>
        <p:nvSpPr>
          <p:cNvPr id="27" name="Left Brace 26"/>
          <p:cNvSpPr/>
          <p:nvPr/>
        </p:nvSpPr>
        <p:spPr>
          <a:xfrm rot="16200000">
            <a:off x="2948113" y="2790778"/>
            <a:ext cx="237777" cy="2689328"/>
          </a:xfrm>
          <a:prstGeom prst="leftBrace">
            <a:avLst/>
          </a:prstGeom>
          <a:ln>
            <a:solidFill>
              <a:srgbClr val="C3D69B"/>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TextBox 27"/>
          <p:cNvSpPr txBox="1"/>
          <p:nvPr/>
        </p:nvSpPr>
        <p:spPr>
          <a:xfrm>
            <a:off x="6090574" y="4254331"/>
            <a:ext cx="2501218" cy="369332"/>
          </a:xfrm>
          <a:prstGeom prst="rect">
            <a:avLst/>
          </a:prstGeom>
          <a:noFill/>
        </p:spPr>
        <p:txBody>
          <a:bodyPr wrap="none" rtlCol="0">
            <a:spAutoFit/>
          </a:bodyPr>
          <a:lstStyle/>
          <a:p>
            <a:r>
              <a:rPr lang="en-US" dirty="0"/>
              <a:t>reads aligned each other</a:t>
            </a:r>
          </a:p>
        </p:txBody>
      </p:sp>
    </p:spTree>
    <p:extLst>
      <p:ext uri="{BB962C8B-B14F-4D97-AF65-F5344CB8AC3E}">
        <p14:creationId xmlns:p14="http://schemas.microsoft.com/office/powerpoint/2010/main" val="36752450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2078"/>
            <a:ext cx="8229600" cy="772987"/>
          </a:xfrm>
        </p:spPr>
        <p:txBody>
          <a:bodyPr/>
          <a:lstStyle/>
          <a:p>
            <a:r>
              <a:rPr lang="en-US" dirty="0"/>
              <a:t>Short-read alignments</a:t>
            </a:r>
          </a:p>
        </p:txBody>
      </p:sp>
      <p:grpSp>
        <p:nvGrpSpPr>
          <p:cNvPr id="3" name="Group 2"/>
          <p:cNvGrpSpPr/>
          <p:nvPr/>
        </p:nvGrpSpPr>
        <p:grpSpPr>
          <a:xfrm>
            <a:off x="778590" y="1938254"/>
            <a:ext cx="7317812" cy="2522613"/>
            <a:chOff x="936322" y="2134767"/>
            <a:chExt cx="7317812" cy="2522613"/>
          </a:xfrm>
        </p:grpSpPr>
        <p:sp>
          <p:nvSpPr>
            <p:cNvPr id="5" name="Oval 4"/>
            <p:cNvSpPr/>
            <p:nvPr/>
          </p:nvSpPr>
          <p:spPr>
            <a:xfrm>
              <a:off x="936322" y="2134767"/>
              <a:ext cx="2257583" cy="130857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Genome sequences</a:t>
              </a:r>
            </a:p>
          </p:txBody>
        </p:sp>
        <p:sp>
          <p:nvSpPr>
            <p:cNvPr id="8" name="Oval 7"/>
            <p:cNvSpPr/>
            <p:nvPr/>
          </p:nvSpPr>
          <p:spPr>
            <a:xfrm>
              <a:off x="4515401" y="2208722"/>
              <a:ext cx="2584306" cy="1341264"/>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“sorted or indexed” genome</a:t>
              </a:r>
            </a:p>
          </p:txBody>
        </p:sp>
        <p:sp>
          <p:nvSpPr>
            <p:cNvPr id="9" name="Oval 8"/>
            <p:cNvSpPr/>
            <p:nvPr/>
          </p:nvSpPr>
          <p:spPr>
            <a:xfrm>
              <a:off x="3597954" y="3953432"/>
              <a:ext cx="1904800"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reads</a:t>
              </a:r>
            </a:p>
          </p:txBody>
        </p:sp>
        <p:sp>
          <p:nvSpPr>
            <p:cNvPr id="11" name="Curved Down Arrow 10"/>
            <p:cNvSpPr/>
            <p:nvPr/>
          </p:nvSpPr>
          <p:spPr>
            <a:xfrm>
              <a:off x="4515401" y="3531621"/>
              <a:ext cx="2738230" cy="388910"/>
            </a:xfrm>
            <a:prstGeom prst="curvedDown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12" name="Oval 11"/>
            <p:cNvSpPr/>
            <p:nvPr/>
          </p:nvSpPr>
          <p:spPr>
            <a:xfrm>
              <a:off x="6060729" y="3953432"/>
              <a:ext cx="2193405" cy="703948"/>
            </a:xfrm>
            <a:prstGeom prst="ellipse">
              <a:avLst/>
            </a:prstGeom>
            <a:noFill/>
            <a:ln>
              <a:solidFill>
                <a:schemeClr val="tx2">
                  <a:lumMod val="40000"/>
                  <a:lumOff val="60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a:solidFill>
                    <a:schemeClr val="tx1">
                      <a:lumMod val="75000"/>
                      <a:lumOff val="25000"/>
                    </a:schemeClr>
                  </a:solidFill>
                </a:rPr>
                <a:t>alignments</a:t>
              </a:r>
            </a:p>
          </p:txBody>
        </p:sp>
        <p:sp>
          <p:nvSpPr>
            <p:cNvPr id="13" name="Right Arrow 12"/>
            <p:cNvSpPr/>
            <p:nvPr/>
          </p:nvSpPr>
          <p:spPr>
            <a:xfrm>
              <a:off x="3540234" y="2663971"/>
              <a:ext cx="538732" cy="250169"/>
            </a:xfrm>
            <a:prstGeom prst="rightArrow">
              <a:avLst/>
            </a:prstGeom>
            <a:solidFill>
              <a:schemeClr val="bg1">
                <a:lumMod val="75000"/>
              </a:schemeClr>
            </a:solidFill>
            <a:ln>
              <a:solidFill>
                <a:schemeClr val="bg1">
                  <a:lumMod val="6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p:cNvSpPr txBox="1"/>
            <p:nvPr/>
          </p:nvSpPr>
          <p:spPr>
            <a:xfrm>
              <a:off x="5269260" y="3608930"/>
              <a:ext cx="1230513" cy="369332"/>
            </a:xfrm>
            <a:prstGeom prst="rect">
              <a:avLst/>
            </a:prstGeom>
            <a:noFill/>
          </p:spPr>
          <p:txBody>
            <a:bodyPr wrap="none" rtlCol="0">
              <a:spAutoFit/>
            </a:bodyPr>
            <a:lstStyle/>
            <a:p>
              <a:r>
                <a:rPr lang="en-US" dirty="0"/>
                <a:t>one by one</a:t>
              </a:r>
            </a:p>
          </p:txBody>
        </p:sp>
      </p:grpSp>
      <p:sp>
        <p:nvSpPr>
          <p:cNvPr id="15" name="TextBox 14"/>
          <p:cNvSpPr txBox="1"/>
          <p:nvPr/>
        </p:nvSpPr>
        <p:spPr>
          <a:xfrm>
            <a:off x="5239768" y="1603765"/>
            <a:ext cx="974996" cy="369332"/>
          </a:xfrm>
          <a:prstGeom prst="rect">
            <a:avLst/>
          </a:prstGeom>
          <a:noFill/>
        </p:spPr>
        <p:txBody>
          <a:bodyPr wrap="none" rtlCol="0">
            <a:spAutoFit/>
          </a:bodyPr>
          <a:lstStyle/>
          <a:p>
            <a:r>
              <a:rPr lang="en-US" dirty="0"/>
              <a:t>memory</a:t>
            </a:r>
          </a:p>
        </p:txBody>
      </p:sp>
      <p:sp>
        <p:nvSpPr>
          <p:cNvPr id="16" name="TextBox 15"/>
          <p:cNvSpPr txBox="1"/>
          <p:nvPr/>
        </p:nvSpPr>
        <p:spPr>
          <a:xfrm>
            <a:off x="542092" y="760125"/>
            <a:ext cx="8429290" cy="707886"/>
          </a:xfrm>
          <a:prstGeom prst="rect">
            <a:avLst/>
          </a:prstGeom>
          <a:noFill/>
        </p:spPr>
        <p:txBody>
          <a:bodyPr wrap="square" rtlCol="0">
            <a:spAutoFit/>
          </a:bodyPr>
          <a:lstStyle/>
          <a:p>
            <a:pPr marL="342900" indent="-342900">
              <a:buAutoNum type="arabicPeriod"/>
            </a:pPr>
            <a:r>
              <a:rPr lang="en-US" sz="2000" dirty="0"/>
              <a:t>“Sorting/indexing” genome sequences in a way to accelerate alignments</a:t>
            </a:r>
          </a:p>
          <a:p>
            <a:pPr marL="342900" indent="-342900">
              <a:buAutoNum type="arabicPeriod"/>
            </a:pPr>
            <a:r>
              <a:rPr lang="en-US" sz="2000" dirty="0"/>
              <a:t>Keeping the “Sorting or indexing” data at a reasonable size</a:t>
            </a:r>
          </a:p>
        </p:txBody>
      </p:sp>
      <p:sp>
        <p:nvSpPr>
          <p:cNvPr id="17" name="TextBox 16"/>
          <p:cNvSpPr txBox="1"/>
          <p:nvPr/>
        </p:nvSpPr>
        <p:spPr>
          <a:xfrm>
            <a:off x="6717617" y="1678331"/>
            <a:ext cx="2292350" cy="646331"/>
          </a:xfrm>
          <a:prstGeom prst="rect">
            <a:avLst/>
          </a:prstGeom>
          <a:noFill/>
        </p:spPr>
        <p:txBody>
          <a:bodyPr wrap="square" rtlCol="0">
            <a:spAutoFit/>
          </a:bodyPr>
          <a:lstStyle/>
          <a:p>
            <a:r>
              <a:rPr lang="en-US" dirty="0">
                <a:solidFill>
                  <a:srgbClr val="FF0000"/>
                </a:solidFill>
              </a:rPr>
              <a:t>Human: ~2 gigabytes</a:t>
            </a:r>
          </a:p>
          <a:p>
            <a:r>
              <a:rPr lang="en-US" dirty="0">
                <a:solidFill>
                  <a:srgbClr val="FF0000"/>
                </a:solidFill>
              </a:rPr>
              <a:t>Wheat: &gt;15 gigabytes</a:t>
            </a:r>
          </a:p>
        </p:txBody>
      </p:sp>
      <p:sp>
        <p:nvSpPr>
          <p:cNvPr id="28" name="TextBox 27"/>
          <p:cNvSpPr txBox="1"/>
          <p:nvPr/>
        </p:nvSpPr>
        <p:spPr>
          <a:xfrm>
            <a:off x="457200" y="4575286"/>
            <a:ext cx="8266324" cy="400110"/>
          </a:xfrm>
          <a:prstGeom prst="rect">
            <a:avLst/>
          </a:prstGeom>
          <a:noFill/>
        </p:spPr>
        <p:txBody>
          <a:bodyPr wrap="square" rtlCol="0">
            <a:spAutoFit/>
          </a:bodyPr>
          <a:lstStyle/>
          <a:p>
            <a:r>
              <a:rPr lang="en-US" sz="2000" dirty="0">
                <a:solidFill>
                  <a:srgbClr val="008000"/>
                </a:solidFill>
              </a:rPr>
              <a:t>3. A good aligner needs to find a good tradeoff between Speed and Accuracy.</a:t>
            </a:r>
          </a:p>
        </p:txBody>
      </p:sp>
      <p:sp>
        <p:nvSpPr>
          <p:cNvPr id="4" name="TextBox 3"/>
          <p:cNvSpPr txBox="1"/>
          <p:nvPr/>
        </p:nvSpPr>
        <p:spPr>
          <a:xfrm>
            <a:off x="2527093" y="3780669"/>
            <a:ext cx="915635" cy="646331"/>
          </a:xfrm>
          <a:prstGeom prst="rect">
            <a:avLst/>
          </a:prstGeom>
          <a:noFill/>
        </p:spPr>
        <p:txBody>
          <a:bodyPr wrap="none" rtlCol="0">
            <a:spAutoFit/>
          </a:bodyPr>
          <a:lstStyle/>
          <a:p>
            <a:r>
              <a:rPr lang="en-US" dirty="0">
                <a:solidFill>
                  <a:srgbClr val="FF0000"/>
                </a:solidFill>
              </a:rPr>
              <a:t>millions</a:t>
            </a:r>
          </a:p>
          <a:p>
            <a:r>
              <a:rPr lang="en-US" dirty="0">
                <a:solidFill>
                  <a:srgbClr val="FF0000"/>
                </a:solidFill>
              </a:rPr>
              <a:t>billions</a:t>
            </a:r>
          </a:p>
        </p:txBody>
      </p:sp>
      <p:sp>
        <p:nvSpPr>
          <p:cNvPr id="29" name="TextBox 28"/>
          <p:cNvSpPr txBox="1"/>
          <p:nvPr/>
        </p:nvSpPr>
        <p:spPr>
          <a:xfrm>
            <a:off x="7095900" y="2486465"/>
            <a:ext cx="1269511" cy="369332"/>
          </a:xfrm>
          <a:prstGeom prst="rect">
            <a:avLst/>
          </a:prstGeom>
          <a:noFill/>
        </p:spPr>
        <p:txBody>
          <a:bodyPr wrap="none" rtlCol="0">
            <a:spAutoFit/>
          </a:bodyPr>
          <a:lstStyle/>
          <a:p>
            <a:r>
              <a:rPr lang="en-US" dirty="0">
                <a:solidFill>
                  <a:srgbClr val="FF0000"/>
                </a:solidFill>
              </a:rPr>
              <a:t>Gb genome</a:t>
            </a:r>
          </a:p>
        </p:txBody>
      </p:sp>
      <p:sp>
        <p:nvSpPr>
          <p:cNvPr id="6" name="Slide Number Placeholder 5"/>
          <p:cNvSpPr>
            <a:spLocks noGrp="1"/>
          </p:cNvSpPr>
          <p:nvPr>
            <p:ph type="sldNum" sz="quarter" idx="12"/>
          </p:nvPr>
        </p:nvSpPr>
        <p:spPr/>
        <p:txBody>
          <a:bodyPr/>
          <a:lstStyle/>
          <a:p>
            <a:fld id="{9DA039C4-C5F2-1743-BB7A-5D831266C61E}" type="slidenum">
              <a:rPr lang="en-US" smtClean="0"/>
              <a:t>6</a:t>
            </a:fld>
            <a:endParaRPr lang="en-US"/>
          </a:p>
        </p:txBody>
      </p:sp>
    </p:spTree>
    <p:extLst>
      <p:ext uri="{BB962C8B-B14F-4D97-AF65-F5344CB8AC3E}">
        <p14:creationId xmlns:p14="http://schemas.microsoft.com/office/powerpoint/2010/main" val="204280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speeds up searching</a:t>
            </a:r>
          </a:p>
        </p:txBody>
      </p:sp>
      <p:sp>
        <p:nvSpPr>
          <p:cNvPr id="4" name="Slide Number Placeholder 3"/>
          <p:cNvSpPr>
            <a:spLocks noGrp="1"/>
          </p:cNvSpPr>
          <p:nvPr>
            <p:ph type="sldNum" sz="quarter" idx="12"/>
          </p:nvPr>
        </p:nvSpPr>
        <p:spPr/>
        <p:txBody>
          <a:bodyPr/>
          <a:lstStyle/>
          <a:p>
            <a:fld id="{9DA039C4-C5F2-1743-BB7A-5D831266C61E}" type="slidenum">
              <a:rPr lang="en-US" smtClean="0"/>
              <a:t>7</a:t>
            </a:fld>
            <a:endParaRPr lang="en-US"/>
          </a:p>
        </p:txBody>
      </p:sp>
      <p:pic>
        <p:nvPicPr>
          <p:cNvPr id="5" name="Picture 4"/>
          <p:cNvPicPr>
            <a:picLocks noChangeAspect="1"/>
          </p:cNvPicPr>
          <p:nvPr/>
        </p:nvPicPr>
        <p:blipFill>
          <a:blip r:embed="rId2"/>
          <a:stretch>
            <a:fillRect/>
          </a:stretch>
        </p:blipFill>
        <p:spPr>
          <a:xfrm>
            <a:off x="330201" y="1327151"/>
            <a:ext cx="3996421" cy="2667000"/>
          </a:xfrm>
          <a:prstGeom prst="rect">
            <a:avLst/>
          </a:prstGeom>
        </p:spPr>
      </p:pic>
      <p:pic>
        <p:nvPicPr>
          <p:cNvPr id="6" name="Picture 5"/>
          <p:cNvPicPr>
            <a:picLocks noChangeAspect="1"/>
          </p:cNvPicPr>
          <p:nvPr/>
        </p:nvPicPr>
        <p:blipFill>
          <a:blip r:embed="rId3"/>
          <a:stretch>
            <a:fillRect/>
          </a:stretch>
        </p:blipFill>
        <p:spPr>
          <a:xfrm>
            <a:off x="4411133" y="1327151"/>
            <a:ext cx="4445000" cy="2667000"/>
          </a:xfrm>
          <a:prstGeom prst="rect">
            <a:avLst/>
          </a:prstGeom>
        </p:spPr>
      </p:pic>
      <p:sp>
        <p:nvSpPr>
          <p:cNvPr id="7" name="TextBox 6"/>
          <p:cNvSpPr txBox="1"/>
          <p:nvPr/>
        </p:nvSpPr>
        <p:spPr>
          <a:xfrm>
            <a:off x="1155700" y="4069319"/>
            <a:ext cx="2471500" cy="461665"/>
          </a:xfrm>
          <a:prstGeom prst="rect">
            <a:avLst/>
          </a:prstGeom>
          <a:noFill/>
        </p:spPr>
        <p:txBody>
          <a:bodyPr wrap="none" rtlCol="0">
            <a:spAutoFit/>
          </a:bodyPr>
          <a:lstStyle/>
          <a:p>
            <a:r>
              <a:rPr lang="en-US" sz="2400" dirty="0"/>
              <a:t>un-indexed library</a:t>
            </a:r>
          </a:p>
        </p:txBody>
      </p:sp>
      <p:sp>
        <p:nvSpPr>
          <p:cNvPr id="8" name="TextBox 7"/>
          <p:cNvSpPr txBox="1"/>
          <p:nvPr/>
        </p:nvSpPr>
        <p:spPr>
          <a:xfrm>
            <a:off x="5613401" y="4069319"/>
            <a:ext cx="2056973" cy="461665"/>
          </a:xfrm>
          <a:prstGeom prst="rect">
            <a:avLst/>
          </a:prstGeom>
          <a:noFill/>
        </p:spPr>
        <p:txBody>
          <a:bodyPr wrap="none" rtlCol="0">
            <a:spAutoFit/>
          </a:bodyPr>
          <a:lstStyle/>
          <a:p>
            <a:r>
              <a:rPr lang="en-US" sz="2400" dirty="0"/>
              <a:t>indexed library</a:t>
            </a:r>
          </a:p>
        </p:txBody>
      </p:sp>
    </p:spTree>
    <p:extLst>
      <p:ext uri="{BB962C8B-B14F-4D97-AF65-F5344CB8AC3E}">
        <p14:creationId xmlns:p14="http://schemas.microsoft.com/office/powerpoint/2010/main" val="32128747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Indexing algorithms</a:t>
            </a:r>
          </a:p>
        </p:txBody>
      </p:sp>
      <p:pic>
        <p:nvPicPr>
          <p:cNvPr id="22" name="Picture 21" descr="495px-Suffix_tree_BANA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3493" y="2106827"/>
            <a:ext cx="1705628" cy="180822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3" name="Picture 22" descr="suffix_arr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0258" y="2106827"/>
            <a:ext cx="1195222" cy="174025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4" name="Picture 23" descr="hashi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5097" y="2106826"/>
            <a:ext cx="2664883" cy="17492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Title 1"/>
          <p:cNvSpPr txBox="1">
            <a:spLocks/>
          </p:cNvSpPr>
          <p:nvPr/>
        </p:nvSpPr>
        <p:spPr bwMode="auto">
          <a:xfrm>
            <a:off x="1218912" y="1546173"/>
            <a:ext cx="6708005"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pPr eaLnBrk="1" hangingPunct="1"/>
            <a:r>
              <a:rPr lang="en-US" sz="2000" dirty="0">
                <a:latin typeface="Times New Roman" charset="0"/>
                <a:cs typeface="Times New Roman" charset="0"/>
              </a:rPr>
              <a:t>BWT                   Suffix Tree        Suffix Array       Hash table</a:t>
            </a:r>
          </a:p>
        </p:txBody>
      </p:sp>
      <p:sp>
        <p:nvSpPr>
          <p:cNvPr id="29" name="Title 1"/>
          <p:cNvSpPr txBox="1">
            <a:spLocks/>
          </p:cNvSpPr>
          <p:nvPr/>
        </p:nvSpPr>
        <p:spPr bwMode="auto">
          <a:xfrm>
            <a:off x="419097" y="3854451"/>
            <a:ext cx="8324850" cy="60818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lstStyle/>
          <a:p>
            <a:r>
              <a:rPr lang="en-US" sz="2400" dirty="0">
                <a:latin typeface="Times New Roman" charset="0"/>
                <a:cs typeface="Times New Roman" charset="0"/>
              </a:rPr>
              <a:t>&lt;2 gigabytes        &gt;35 gigabytes  &gt;12 gigabytes  &gt;12 gigabytes</a:t>
            </a:r>
          </a:p>
        </p:txBody>
      </p:sp>
      <p:sp>
        <p:nvSpPr>
          <p:cNvPr id="30" name="TextBox 29"/>
          <p:cNvSpPr txBox="1">
            <a:spLocks noChangeArrowheads="1"/>
          </p:cNvSpPr>
          <p:nvPr/>
        </p:nvSpPr>
        <p:spPr bwMode="auto">
          <a:xfrm>
            <a:off x="939510" y="4574836"/>
            <a:ext cx="7193009"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p>
            <a:pPr algn="ctr" eaLnBrk="1" hangingPunct="1"/>
            <a:r>
              <a:rPr lang="en-US" sz="2400" dirty="0">
                <a:cs typeface="Times New Roman" charset="0"/>
              </a:rPr>
              <a:t>Human genome memory footprint</a:t>
            </a:r>
            <a:r>
              <a:rPr lang="en-US" sz="2400" baseline="30000" dirty="0">
                <a:cs typeface="Times New Roman" charset="0"/>
              </a:rPr>
              <a:t>*</a:t>
            </a:r>
          </a:p>
        </p:txBody>
      </p:sp>
      <p:sp>
        <p:nvSpPr>
          <p:cNvPr id="31" name="TextBox 30"/>
          <p:cNvSpPr txBox="1"/>
          <p:nvPr/>
        </p:nvSpPr>
        <p:spPr>
          <a:xfrm>
            <a:off x="385229" y="4796463"/>
            <a:ext cx="1085053" cy="215444"/>
          </a:xfrm>
          <a:prstGeom prst="rect">
            <a:avLst/>
          </a:prstGeom>
          <a:noFill/>
        </p:spPr>
        <p:txBody>
          <a:bodyPr wrap="none" rtlCol="0">
            <a:spAutoFit/>
          </a:bodyPr>
          <a:lstStyle/>
          <a:p>
            <a:r>
              <a:rPr lang="en-US" sz="800" dirty="0"/>
              <a:t>* From Bowtie poster</a:t>
            </a:r>
          </a:p>
        </p:txBody>
      </p:sp>
      <p:sp>
        <p:nvSpPr>
          <p:cNvPr id="11" name="Content Placeholder 2"/>
          <p:cNvSpPr>
            <a:spLocks noGrp="1"/>
          </p:cNvSpPr>
          <p:nvPr>
            <p:ph idx="1"/>
          </p:nvPr>
        </p:nvSpPr>
        <p:spPr>
          <a:xfrm>
            <a:off x="457200" y="765972"/>
            <a:ext cx="8229600" cy="965463"/>
          </a:xfrm>
        </p:spPr>
        <p:txBody>
          <a:bodyPr/>
          <a:lstStyle/>
          <a:p>
            <a:pPr marL="0" indent="0">
              <a:buNone/>
            </a:pPr>
            <a:r>
              <a:rPr lang="en-US" dirty="0"/>
              <a:t>A benefit of string indexing is to avoid scanning the whole reference. Therefore, alignment searching is much faster.</a:t>
            </a:r>
          </a:p>
        </p:txBody>
      </p:sp>
      <p:sp>
        <p:nvSpPr>
          <p:cNvPr id="3" name="Slide Number Placeholder 2"/>
          <p:cNvSpPr>
            <a:spLocks noGrp="1"/>
          </p:cNvSpPr>
          <p:nvPr>
            <p:ph type="sldNum" sz="quarter" idx="12"/>
          </p:nvPr>
        </p:nvSpPr>
        <p:spPr/>
        <p:txBody>
          <a:bodyPr/>
          <a:lstStyle/>
          <a:p>
            <a:fld id="{9DA039C4-C5F2-1743-BB7A-5D831266C61E}" type="slidenum">
              <a:rPr lang="en-US" smtClean="0"/>
              <a:t>8</a:t>
            </a:fld>
            <a:endParaRPr lang="en-US"/>
          </a:p>
        </p:txBody>
      </p:sp>
      <p:graphicFrame>
        <p:nvGraphicFramePr>
          <p:cNvPr id="13" name="Table 12"/>
          <p:cNvGraphicFramePr>
            <a:graphicFrameLocks noGrp="1"/>
          </p:cNvGraphicFramePr>
          <p:nvPr>
            <p:extLst>
              <p:ext uri="{D42A27DB-BD31-4B8C-83A1-F6EECF244321}">
                <p14:modId xmlns:p14="http://schemas.microsoft.com/office/powerpoint/2010/main" val="641102708"/>
              </p:ext>
            </p:extLst>
          </p:nvPr>
        </p:nvGraphicFramePr>
        <p:xfrm>
          <a:off x="811778" y="2497142"/>
          <a:ext cx="1560209" cy="879659"/>
        </p:xfrm>
        <a:graphic>
          <a:graphicData uri="http://schemas.openxmlformats.org/drawingml/2006/table">
            <a:tbl>
              <a:tblPr/>
              <a:tblGrid>
                <a:gridCol w="775723">
                  <a:extLst>
                    <a:ext uri="{9D8B030D-6E8A-4147-A177-3AD203B41FA5}">
                      <a16:colId xmlns:a16="http://schemas.microsoft.com/office/drawing/2014/main" val="20000"/>
                    </a:ext>
                  </a:extLst>
                </a:gridCol>
                <a:gridCol w="784486">
                  <a:extLst>
                    <a:ext uri="{9D8B030D-6E8A-4147-A177-3AD203B41FA5}">
                      <a16:colId xmlns:a16="http://schemas.microsoft.com/office/drawing/2014/main" val="20001"/>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85959">
                <a:tc>
                  <a:txBody>
                    <a:bodyPr/>
                    <a:lstStyle/>
                    <a:p>
                      <a:pPr algn="ctr" fontAlgn="ctr"/>
                      <a:r>
                        <a:rPr lang="en-US" sz="1000" b="0" i="0" u="none" strike="noStrike" dirty="0">
                          <a:solidFill>
                            <a:srgbClr val="000000"/>
                          </a:solidFill>
                          <a:effectLst/>
                          <a:latin typeface="Courier New"/>
                        </a:rPr>
                        <a:t>^BANANA</a:t>
                      </a:r>
                      <a:r>
                        <a:rPr lang="en-US" sz="1000" b="0" i="0" u="none" strike="noStrike" dirty="0">
                          <a:solidFill>
                            <a:srgbClr val="FF0000"/>
                          </a:solidFill>
                          <a:effectLst/>
                          <a:latin typeface="Courier New"/>
                        </a:rPr>
                        <a:t>|</a:t>
                      </a:r>
                      <a:endParaRPr lang="en-US" sz="10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000" b="0" i="0" u="none" strike="noStrike" dirty="0">
                          <a:solidFill>
                            <a:srgbClr val="000000"/>
                          </a:solidFill>
                          <a:effectLst/>
                          <a:latin typeface="Courier New"/>
                        </a:rPr>
                        <a:t>BNN^AA</a:t>
                      </a:r>
                      <a:r>
                        <a:rPr lang="en-US" sz="1000" b="0" i="0" u="none" strike="noStrike" dirty="0">
                          <a:solidFill>
                            <a:srgbClr val="FF0000"/>
                          </a:solidFill>
                          <a:effectLst/>
                          <a:latin typeface="Courier New"/>
                        </a:rPr>
                        <a:t>|</a:t>
                      </a:r>
                      <a:r>
                        <a:rPr lang="en-US" sz="1000" b="0" i="0" u="none" strike="noStrike" dirty="0">
                          <a:solidFill>
                            <a:srgbClr val="000000"/>
                          </a:solidFill>
                          <a:effectLst/>
                          <a:latin typeface="Courier New"/>
                        </a:rPr>
                        <a:t>A</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790704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73983"/>
            <a:ext cx="8229600" cy="506412"/>
          </a:xfrm>
        </p:spPr>
        <p:txBody>
          <a:bodyPr>
            <a:normAutofit fontScale="90000"/>
          </a:bodyPr>
          <a:lstStyle/>
          <a:p>
            <a:r>
              <a:rPr lang="en-US" dirty="0"/>
              <a:t>Burrows–Wheeler Transform (BWT)</a:t>
            </a:r>
          </a:p>
        </p:txBody>
      </p:sp>
      <p:sp>
        <p:nvSpPr>
          <p:cNvPr id="61" name="TextBox 60"/>
          <p:cNvSpPr txBox="1"/>
          <p:nvPr/>
        </p:nvSpPr>
        <p:spPr>
          <a:xfrm>
            <a:off x="1450032" y="2859922"/>
            <a:ext cx="1455736" cy="2031325"/>
          </a:xfrm>
          <a:prstGeom prst="rect">
            <a:avLst/>
          </a:prstGeom>
          <a:noFill/>
        </p:spPr>
        <p:txBody>
          <a:bodyPr wrap="square" rtlCol="0">
            <a:spAutoFit/>
          </a:bodyPr>
          <a:lstStyle/>
          <a:p>
            <a:pPr algn="dist"/>
            <a:r>
              <a:rPr lang="en-US" b="1" dirty="0">
                <a:latin typeface="Courier New"/>
                <a:cs typeface="Courier New"/>
              </a:rPr>
              <a:t>$</a:t>
            </a:r>
            <a:r>
              <a:rPr lang="en-US" dirty="0" err="1">
                <a:latin typeface="Courier New"/>
                <a:cs typeface="Courier New"/>
              </a:rPr>
              <a:t>acaac</a:t>
            </a:r>
            <a:r>
              <a:rPr lang="en-US" b="1" dirty="0" err="1">
                <a:solidFill>
                  <a:srgbClr val="FF0000"/>
                </a:solidFill>
                <a:latin typeface="Courier New"/>
                <a:cs typeface="Courier New"/>
              </a:rPr>
              <a:t>g</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acg$a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a:p>
            <a:pPr algn="dist"/>
            <a:r>
              <a:rPr lang="en-US" b="1" dirty="0" err="1">
                <a:latin typeface="Courier New"/>
                <a:cs typeface="Courier New"/>
              </a:rPr>
              <a:t>a</a:t>
            </a:r>
            <a:r>
              <a:rPr lang="en-US" dirty="0" err="1">
                <a:latin typeface="Courier New"/>
                <a:cs typeface="Courier New"/>
              </a:rPr>
              <a:t>caacg</a:t>
            </a:r>
            <a:r>
              <a:rPr lang="en-US" b="1" dirty="0">
                <a:solidFill>
                  <a:srgbClr val="FF0000"/>
                </a:solidFill>
                <a:latin typeface="Courier New"/>
                <a:cs typeface="Courier New"/>
              </a:rPr>
              <a:t>$</a:t>
            </a:r>
          </a:p>
          <a:p>
            <a:pPr algn="dist"/>
            <a:r>
              <a:rPr lang="en-US" b="1" dirty="0" err="1">
                <a:latin typeface="Courier New"/>
                <a:cs typeface="Courier New"/>
              </a:rPr>
              <a:t>a</a:t>
            </a:r>
            <a:r>
              <a:rPr lang="en-US" dirty="0" err="1">
                <a:latin typeface="Courier New"/>
                <a:cs typeface="Courier New"/>
              </a:rPr>
              <a:t>cg$ac</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aacg$</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c</a:t>
            </a:r>
            <a:r>
              <a:rPr lang="en-US" dirty="0" err="1">
                <a:latin typeface="Courier New"/>
                <a:cs typeface="Courier New"/>
              </a:rPr>
              <a:t>g$aca</a:t>
            </a:r>
            <a:r>
              <a:rPr lang="en-US" b="1" dirty="0" err="1">
                <a:solidFill>
                  <a:srgbClr val="FF0000"/>
                </a:solidFill>
                <a:latin typeface="Courier New"/>
                <a:cs typeface="Courier New"/>
              </a:rPr>
              <a:t>a</a:t>
            </a:r>
            <a:endParaRPr lang="en-US" b="1" dirty="0">
              <a:solidFill>
                <a:srgbClr val="FF0000"/>
              </a:solidFill>
              <a:latin typeface="Courier New"/>
              <a:cs typeface="Courier New"/>
            </a:endParaRPr>
          </a:p>
          <a:p>
            <a:pPr algn="dist"/>
            <a:r>
              <a:rPr lang="en-US" b="1" dirty="0" err="1">
                <a:latin typeface="Courier New"/>
                <a:cs typeface="Courier New"/>
              </a:rPr>
              <a:t>G</a:t>
            </a:r>
            <a:r>
              <a:rPr lang="en-US" dirty="0" err="1">
                <a:latin typeface="Courier New"/>
                <a:cs typeface="Courier New"/>
              </a:rPr>
              <a:t>$acaa</a:t>
            </a:r>
            <a:r>
              <a:rPr lang="en-US" b="1" dirty="0" err="1">
                <a:solidFill>
                  <a:srgbClr val="FF0000"/>
                </a:solidFill>
                <a:latin typeface="Courier New"/>
                <a:cs typeface="Courier New"/>
              </a:rPr>
              <a:t>c</a:t>
            </a:r>
            <a:endParaRPr lang="en-US" b="1" dirty="0">
              <a:solidFill>
                <a:srgbClr val="FF0000"/>
              </a:solidFill>
              <a:latin typeface="Courier New"/>
              <a:cs typeface="Courier New"/>
            </a:endParaRPr>
          </a:p>
        </p:txBody>
      </p:sp>
      <p:sp>
        <p:nvSpPr>
          <p:cNvPr id="62" name="TextBox 61"/>
          <p:cNvSpPr txBox="1"/>
          <p:nvPr/>
        </p:nvSpPr>
        <p:spPr>
          <a:xfrm>
            <a:off x="-7347" y="3602798"/>
            <a:ext cx="1455736" cy="369332"/>
          </a:xfrm>
          <a:prstGeom prst="rect">
            <a:avLst/>
          </a:prstGeom>
          <a:noFill/>
        </p:spPr>
        <p:txBody>
          <a:bodyPr wrap="square" rtlCol="0">
            <a:spAutoFit/>
          </a:bodyPr>
          <a:lstStyle/>
          <a:p>
            <a:pPr algn="dist"/>
            <a:r>
              <a:rPr lang="en-US" b="1" dirty="0" err="1">
                <a:latin typeface="Courier New"/>
                <a:cs typeface="Courier New"/>
              </a:rPr>
              <a:t>acaacg</a:t>
            </a:r>
            <a:r>
              <a:rPr lang="en-US" b="1" dirty="0">
                <a:latin typeface="Courier New"/>
                <a:cs typeface="Courier New"/>
              </a:rPr>
              <a:t>$</a:t>
            </a:r>
          </a:p>
        </p:txBody>
      </p:sp>
      <p:sp>
        <p:nvSpPr>
          <p:cNvPr id="63" name="TextBox 62"/>
          <p:cNvSpPr txBox="1"/>
          <p:nvPr/>
        </p:nvSpPr>
        <p:spPr>
          <a:xfrm>
            <a:off x="2942644" y="3602798"/>
            <a:ext cx="1455736" cy="369332"/>
          </a:xfrm>
          <a:prstGeom prst="rect">
            <a:avLst/>
          </a:prstGeom>
          <a:noFill/>
        </p:spPr>
        <p:txBody>
          <a:bodyPr wrap="square" rtlCol="0">
            <a:spAutoFit/>
          </a:bodyPr>
          <a:lstStyle/>
          <a:p>
            <a:pPr algn="dist"/>
            <a:r>
              <a:rPr lang="en-US" b="1" dirty="0" err="1">
                <a:latin typeface="Courier New"/>
                <a:cs typeface="Courier New"/>
              </a:rPr>
              <a:t>gc$aaac</a:t>
            </a:r>
            <a:endParaRPr lang="en-US" b="1" dirty="0">
              <a:latin typeface="Courier New"/>
              <a:cs typeface="Courier New"/>
            </a:endParaRPr>
          </a:p>
        </p:txBody>
      </p:sp>
      <p:graphicFrame>
        <p:nvGraphicFramePr>
          <p:cNvPr id="64" name="Table 63"/>
          <p:cNvGraphicFramePr>
            <a:graphicFrameLocks noGrp="1"/>
          </p:cNvGraphicFramePr>
          <p:nvPr>
            <p:extLst>
              <p:ext uri="{D42A27DB-BD31-4B8C-83A1-F6EECF244321}">
                <p14:modId xmlns:p14="http://schemas.microsoft.com/office/powerpoint/2010/main" val="1178074971"/>
              </p:ext>
            </p:extLst>
          </p:nvPr>
        </p:nvGraphicFramePr>
        <p:xfrm>
          <a:off x="2122488" y="816047"/>
          <a:ext cx="5003800" cy="1976120"/>
        </p:xfrm>
        <a:graphic>
          <a:graphicData uri="http://schemas.openxmlformats.org/drawingml/2006/table">
            <a:tbl>
              <a:tblPr/>
              <a:tblGrid>
                <a:gridCol w="825500">
                  <a:extLst>
                    <a:ext uri="{9D8B030D-6E8A-4147-A177-3AD203B41FA5}">
                      <a16:colId xmlns:a16="http://schemas.microsoft.com/office/drawing/2014/main" val="20000"/>
                    </a:ext>
                  </a:extLst>
                </a:gridCol>
                <a:gridCol w="1104900">
                  <a:extLst>
                    <a:ext uri="{9D8B030D-6E8A-4147-A177-3AD203B41FA5}">
                      <a16:colId xmlns:a16="http://schemas.microsoft.com/office/drawing/2014/main" val="20001"/>
                    </a:ext>
                  </a:extLst>
                </a:gridCol>
                <a:gridCol w="1104900">
                  <a:extLst>
                    <a:ext uri="{9D8B030D-6E8A-4147-A177-3AD203B41FA5}">
                      <a16:colId xmlns:a16="http://schemas.microsoft.com/office/drawing/2014/main" val="20002"/>
                    </a:ext>
                  </a:extLst>
                </a:gridCol>
                <a:gridCol w="1104900">
                  <a:extLst>
                    <a:ext uri="{9D8B030D-6E8A-4147-A177-3AD203B41FA5}">
                      <a16:colId xmlns:a16="http://schemas.microsoft.com/office/drawing/2014/main" val="20003"/>
                    </a:ext>
                  </a:extLst>
                </a:gridCol>
                <a:gridCol w="863600">
                  <a:extLst>
                    <a:ext uri="{9D8B030D-6E8A-4147-A177-3AD203B41FA5}">
                      <a16:colId xmlns:a16="http://schemas.microsoft.com/office/drawing/2014/main" val="20004"/>
                    </a:ext>
                  </a:extLst>
                </a:gridCol>
              </a:tblGrid>
              <a:tr h="393700">
                <a:tc>
                  <a:txBody>
                    <a:bodyPr/>
                    <a:lstStyle/>
                    <a:p>
                      <a:pPr algn="ctr" fontAlgn="t"/>
                      <a:r>
                        <a:rPr lang="en-US" sz="1200" b="0" i="0" u="none" strike="noStrike" dirty="0">
                          <a:solidFill>
                            <a:srgbClr val="000000"/>
                          </a:solidFill>
                          <a:effectLst/>
                          <a:latin typeface="Courier New"/>
                        </a:rPr>
                        <a:t>Input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All Rotations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Sorting all rows</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Taking last character</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t"/>
                      <a:r>
                        <a:rPr lang="en-US" sz="1200" b="0" i="0" u="none" strike="noStrike" dirty="0">
                          <a:solidFill>
                            <a:srgbClr val="000000"/>
                          </a:solidFill>
                          <a:effectLst/>
                          <a:latin typeface="Courier New"/>
                        </a:rPr>
                        <a:t>BWT output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203200">
                <a:tc rowSpan="7">
                  <a:txBody>
                    <a:bodyPr/>
                    <a:lstStyle/>
                    <a:p>
                      <a:pPr algn="ctr" fontAlgn="ctr"/>
                      <a:r>
                        <a:rPr lang="en-US" sz="1400" b="0" i="0" u="none" strike="noStrike" dirty="0" err="1">
                          <a:solidFill>
                            <a:srgbClr val="000000"/>
                          </a:solidFill>
                          <a:effectLst/>
                          <a:latin typeface="Courier New"/>
                        </a:rPr>
                        <a:t>acaacg</a:t>
                      </a:r>
                      <a:r>
                        <a:rPr lang="en-US" sz="1400" b="0" i="0" u="none" strike="noStrike" dirty="0">
                          <a:solidFill>
                            <a:srgbClr val="000000"/>
                          </a:solidFill>
                          <a:effectLst/>
                          <a:latin typeface="Courier New"/>
                        </a:rPr>
                        <a:t>$</a:t>
                      </a: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a:t>
                      </a:r>
                      <a:r>
                        <a:rPr lang="en-US" sz="1400" b="1" i="0" u="none" strike="noStrike" dirty="0" err="1">
                          <a:solidFill>
                            <a:srgbClr val="FF0000"/>
                          </a:solidFill>
                          <a:effectLst/>
                          <a:latin typeface="Courier New"/>
                        </a:rPr>
                        <a:t>g</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7">
                  <a:txBody>
                    <a:bodyPr/>
                    <a:lstStyle/>
                    <a:p>
                      <a:pPr algn="ctr" fontAlgn="ctr"/>
                      <a:r>
                        <a:rPr lang="en-US" sz="1400" b="0" i="0" u="none" strike="noStrike" dirty="0" err="1">
                          <a:solidFill>
                            <a:srgbClr val="000000"/>
                          </a:solidFill>
                          <a:effectLst/>
                          <a:latin typeface="Courier New"/>
                        </a:rPr>
                        <a:t>gc$aaac</a:t>
                      </a:r>
                      <a:endParaRPr lang="en-US" sz="1400" b="0" i="0" u="none" strike="noStrike" dirty="0">
                        <a:solidFill>
                          <a:srgbClr val="000000"/>
                        </a:solidFill>
                        <a:effectLst/>
                        <a:latin typeface="Courier New"/>
                      </a:endParaRPr>
                    </a:p>
                  </a:txBody>
                  <a:tcPr marL="12700" marR="12700" marT="1270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90500">
                <a:tc vMerge="1">
                  <a:txBody>
                    <a:bodyPr/>
                    <a:lstStyle/>
                    <a:p>
                      <a:endParaRPr lang="en-US"/>
                    </a:p>
                  </a:txBody>
                  <a:tcPr/>
                </a:tc>
                <a:tc>
                  <a:txBody>
                    <a:bodyPr/>
                    <a:lstStyle/>
                    <a:p>
                      <a:pPr algn="ctr" fontAlgn="b"/>
                      <a:r>
                        <a:rPr lang="en-US" sz="1400" b="0" i="0" u="none" strike="noStrike" dirty="0">
                          <a:solidFill>
                            <a:schemeClr val="tx1"/>
                          </a:solidFill>
                          <a:effectLst/>
                          <a:latin typeface="Courier New"/>
                        </a:rPr>
                        <a:t>$</a:t>
                      </a:r>
                      <a:r>
                        <a:rPr lang="en-US" sz="1400" b="0" i="0" u="none" strike="noStrike" dirty="0" err="1">
                          <a:solidFill>
                            <a:schemeClr val="tx1"/>
                          </a:solidFill>
                          <a:effectLst/>
                          <a:latin typeface="Courier New"/>
                        </a:rPr>
                        <a:t>acaacg</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aacg$a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2"/>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g$acaac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0" i="0" u="none" strike="noStrike" dirty="0">
                          <a:solidFill>
                            <a:schemeClr val="tx1"/>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acaacg</a:t>
                      </a:r>
                      <a:r>
                        <a:rPr lang="en-US" sz="1400" b="1" i="0" u="none" strike="noStrike" dirty="0">
                          <a:solidFill>
                            <a:srgbClr val="FF0000"/>
                          </a:solidFill>
                          <a:effectLst/>
                          <a:latin typeface="Courier New"/>
                        </a:rPr>
                        <a:t>$</a:t>
                      </a: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3"/>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cg$acaa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457200" rtl="0" eaLnBrk="1" fontAlgn="b" latinLnBrk="0" hangingPunct="1">
                        <a:lnSpc>
                          <a:spcPct val="100000"/>
                        </a:lnSpc>
                        <a:spcBef>
                          <a:spcPts val="0"/>
                        </a:spcBef>
                        <a:spcAft>
                          <a:spcPts val="0"/>
                        </a:spcAft>
                        <a:buClrTx/>
                        <a:buSzTx/>
                        <a:buFontTx/>
                        <a:buNone/>
                        <a:tabLst/>
                        <a:defRPr/>
                      </a:pPr>
                      <a:r>
                        <a:rPr lang="en-US" sz="1400" b="0" i="0" u="none" strike="noStrike" dirty="0" err="1">
                          <a:solidFill>
                            <a:schemeClr val="tx1"/>
                          </a:solidFill>
                          <a:effectLst/>
                          <a:latin typeface="Courier New"/>
                        </a:rPr>
                        <a:t>acg$ac</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4"/>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acg$aca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caacg$</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5"/>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aacg$ac</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cg$aca</a:t>
                      </a:r>
                      <a:r>
                        <a:rPr lang="en-US" sz="1400" b="1" i="0" u="none" strike="noStrike" dirty="0" err="1">
                          <a:solidFill>
                            <a:srgbClr val="FF0000"/>
                          </a:solidFill>
                          <a:effectLst/>
                          <a:latin typeface="Courier New"/>
                        </a:rPr>
                        <a:t>a</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6"/>
                  </a:ext>
                </a:extLst>
              </a:tr>
              <a:tr h="190500">
                <a:tc vMerge="1">
                  <a:txBody>
                    <a:bodyPr/>
                    <a:lstStyle/>
                    <a:p>
                      <a:endParaRPr lang="en-US"/>
                    </a:p>
                  </a:txBody>
                  <a:tcPr/>
                </a:tc>
                <a:tc>
                  <a:txBody>
                    <a:bodyPr/>
                    <a:lstStyle/>
                    <a:p>
                      <a:pPr algn="ctr" fontAlgn="b"/>
                      <a:r>
                        <a:rPr lang="en-US" sz="1400" b="0" i="0" u="none" strike="noStrike" dirty="0" err="1">
                          <a:solidFill>
                            <a:schemeClr val="tx1"/>
                          </a:solidFill>
                          <a:effectLst/>
                          <a:latin typeface="Courier New"/>
                        </a:rPr>
                        <a:t>caacg$a</a:t>
                      </a:r>
                      <a:endParaRPr lang="en-US" sz="1400" b="0"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g$acaac</a:t>
                      </a:r>
                      <a:endParaRPr lang="en-US" sz="1400" b="1" i="0" u="none" strike="noStrike" dirty="0">
                        <a:solidFill>
                          <a:schemeClr val="tx1"/>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400" b="0" i="0" u="none" strike="noStrike" dirty="0" err="1">
                          <a:solidFill>
                            <a:schemeClr val="tx1"/>
                          </a:solidFill>
                          <a:effectLst/>
                          <a:latin typeface="Courier New"/>
                        </a:rPr>
                        <a:t>g$acaa</a:t>
                      </a:r>
                      <a:r>
                        <a:rPr lang="en-US" sz="1400" b="1" i="0" u="none" strike="noStrike" dirty="0" err="1">
                          <a:solidFill>
                            <a:srgbClr val="FF0000"/>
                          </a:solidFill>
                          <a:effectLst/>
                          <a:latin typeface="Courier New"/>
                        </a:rPr>
                        <a:t>c</a:t>
                      </a:r>
                      <a:endParaRPr lang="en-US" sz="1400" b="1" i="0" u="none" strike="noStrike" dirty="0">
                        <a:solidFill>
                          <a:srgbClr val="FF0000"/>
                        </a:solidFill>
                        <a:effectLst/>
                        <a:latin typeface="Courier New"/>
                      </a:endParaRPr>
                    </a:p>
                  </a:txBody>
                  <a:tcPr marL="12700" marR="12700" marT="12700"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66" name="TextBox 65"/>
          <p:cNvSpPr txBox="1"/>
          <p:nvPr/>
        </p:nvSpPr>
        <p:spPr>
          <a:xfrm>
            <a:off x="4354714" y="2900722"/>
            <a:ext cx="4707802" cy="1938992"/>
          </a:xfrm>
          <a:prstGeom prst="rect">
            <a:avLst/>
          </a:prstGeom>
          <a:noFill/>
        </p:spPr>
        <p:txBody>
          <a:bodyPr wrap="square" rtlCol="0">
            <a:spAutoFit/>
          </a:bodyPr>
          <a:lstStyle/>
          <a:p>
            <a:pPr marL="285750" indent="-285750">
              <a:buFont typeface="Arial"/>
              <a:buChar char="•"/>
            </a:pPr>
            <a:r>
              <a:rPr lang="en-US" sz="2000" dirty="0">
                <a:solidFill>
                  <a:srgbClr val="0E0E0E"/>
                </a:solidFill>
                <a:effectLst/>
                <a:latin typeface=".AppleSystemUIFont"/>
              </a:rPr>
              <a:t>The BWT form tends to have long runs of the same character, which makes it easier to compress using run-length encoding.</a:t>
            </a:r>
            <a:endParaRPr lang="en-US" sz="2000" dirty="0"/>
          </a:p>
          <a:p>
            <a:pPr marL="285750" indent="-285750">
              <a:buFont typeface="Arial"/>
              <a:buChar char="•"/>
            </a:pPr>
            <a:r>
              <a:rPr lang="en-US" sz="2000" dirty="0"/>
              <a:t>The transformation is </a:t>
            </a:r>
            <a:r>
              <a:rPr lang="en-US" sz="2000" b="1" dirty="0"/>
              <a:t>reversible</a:t>
            </a:r>
            <a:r>
              <a:rPr lang="en-US" sz="2000" dirty="0"/>
              <a:t>, without needing to store any additional data.</a:t>
            </a:r>
          </a:p>
        </p:txBody>
      </p:sp>
      <p:sp>
        <p:nvSpPr>
          <p:cNvPr id="67" name="TextBox 66"/>
          <p:cNvSpPr txBox="1"/>
          <p:nvPr/>
        </p:nvSpPr>
        <p:spPr>
          <a:xfrm>
            <a:off x="341674" y="4714551"/>
            <a:ext cx="862886" cy="215444"/>
          </a:xfrm>
          <a:prstGeom prst="rect">
            <a:avLst/>
          </a:prstGeom>
          <a:noFill/>
        </p:spPr>
        <p:txBody>
          <a:bodyPr wrap="none" rtlCol="0">
            <a:spAutoFit/>
          </a:bodyPr>
          <a:lstStyle/>
          <a:p>
            <a:r>
              <a:rPr lang="en-US" sz="800" dirty="0"/>
              <a:t>* </a:t>
            </a:r>
            <a:r>
              <a:rPr lang="en-US" sz="800" dirty="0" err="1"/>
              <a:t>wikipedia.com</a:t>
            </a:r>
            <a:endParaRPr lang="en-US" sz="800" dirty="0"/>
          </a:p>
        </p:txBody>
      </p:sp>
      <p:pic>
        <p:nvPicPr>
          <p:cNvPr id="4" name="Picture 3" descr="Screen Shot 2015-02-26 at 11.18.14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3117" y="1030729"/>
            <a:ext cx="1245657" cy="1557889"/>
          </a:xfrm>
          <a:prstGeom prst="rect">
            <a:avLst/>
          </a:prstGeom>
        </p:spPr>
      </p:pic>
      <p:pic>
        <p:nvPicPr>
          <p:cNvPr id="5" name="Picture 4" descr="Screen Shot 2015-02-26 at 11.18.2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32409" y="1030729"/>
            <a:ext cx="1232286" cy="1553895"/>
          </a:xfrm>
          <a:prstGeom prst="rect">
            <a:avLst/>
          </a:prstGeom>
        </p:spPr>
      </p:pic>
      <p:sp>
        <p:nvSpPr>
          <p:cNvPr id="3" name="Slide Number Placeholder 2"/>
          <p:cNvSpPr>
            <a:spLocks noGrp="1"/>
          </p:cNvSpPr>
          <p:nvPr>
            <p:ph type="sldNum" sz="quarter" idx="12"/>
          </p:nvPr>
        </p:nvSpPr>
        <p:spPr/>
        <p:txBody>
          <a:bodyPr/>
          <a:lstStyle/>
          <a:p>
            <a:fld id="{9DA039C4-C5F2-1743-BB7A-5D831266C61E}" type="slidenum">
              <a:rPr lang="en-US" smtClean="0"/>
              <a:t>9</a:t>
            </a:fld>
            <a:endParaRPr lang="en-US"/>
          </a:p>
        </p:txBody>
      </p:sp>
    </p:spTree>
    <p:extLst>
      <p:ext uri="{BB962C8B-B14F-4D97-AF65-F5344CB8AC3E}">
        <p14:creationId xmlns:p14="http://schemas.microsoft.com/office/powerpoint/2010/main" val="388490983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27347</TotalTime>
  <Words>4254</Words>
  <Application>Microsoft Macintosh PowerPoint</Application>
  <PresentationFormat>On-screen Show (16:9)</PresentationFormat>
  <Paragraphs>652</Paragraphs>
  <Slides>47</Slides>
  <Notes>13</Notes>
  <HiddenSlides>1</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47</vt:i4>
      </vt:variant>
    </vt:vector>
  </HeadingPairs>
  <TitlesOfParts>
    <vt:vector size="58" baseType="lpstr">
      <vt:lpstr>.AppleSystemUIFont</vt:lpstr>
      <vt:lpstr>Söhne</vt:lpstr>
      <vt:lpstr>Zapf Dingbats</vt:lpstr>
      <vt:lpstr>Arial</vt:lpstr>
      <vt:lpstr>Calibri</vt:lpstr>
      <vt:lpstr>Courier</vt:lpstr>
      <vt:lpstr>Courier New</vt:lpstr>
      <vt:lpstr>Palatino Linotype</vt:lpstr>
      <vt:lpstr>Times New Roman</vt:lpstr>
      <vt:lpstr>Wingdings</vt:lpstr>
      <vt:lpstr>Office Theme</vt:lpstr>
      <vt:lpstr>Alignment (II)  Bioinformatics Applications (PLPTH813)</vt:lpstr>
      <vt:lpstr>Alignment I - review</vt:lpstr>
      <vt:lpstr>Relationship among different algorithms</vt:lpstr>
      <vt:lpstr>Outline</vt:lpstr>
      <vt:lpstr>Alignment is a central step for most NGS analyses</vt:lpstr>
      <vt:lpstr>Short-read alignments</vt:lpstr>
      <vt:lpstr>Indexing speeds up searching</vt:lpstr>
      <vt:lpstr>Indexing algorithms</vt:lpstr>
      <vt:lpstr>Burrows–Wheeler Transform (BWT)</vt:lpstr>
      <vt:lpstr>Matching search</vt:lpstr>
      <vt:lpstr>BWT searching</vt:lpstr>
      <vt:lpstr>backward searching</vt:lpstr>
      <vt:lpstr>Working flow</vt:lpstr>
      <vt:lpstr>Alignment issues</vt:lpstr>
      <vt:lpstr>Solutions</vt:lpstr>
      <vt:lpstr>BWA: a short-read aligner</vt:lpstr>
      <vt:lpstr>bwa, bowtie2, minimap2</vt:lpstr>
      <vt:lpstr>Align queries (reads) to the reference with BWA-MEM</vt:lpstr>
      <vt:lpstr>Build a BWA sequence index database</vt:lpstr>
      <vt:lpstr>Question</vt:lpstr>
      <vt:lpstr>Alignment format: SAM</vt:lpstr>
      <vt:lpstr>More about SAM/BAM format and samtools</vt:lpstr>
      <vt:lpstr>Examples of SAM alignments</vt:lpstr>
      <vt:lpstr>SAM section 1: headers</vt:lpstr>
      <vt:lpstr>SAM section 2: the alignment section</vt:lpstr>
      <vt:lpstr>FLAG (for single-end or paired-end reads)</vt:lpstr>
      <vt:lpstr>Problem: explain these decimal FLAG numbers </vt:lpstr>
      <vt:lpstr>MAPQ: Mapping quality</vt:lpstr>
      <vt:lpstr>Factors influencing mapping quality</vt:lpstr>
      <vt:lpstr>A read with a high mapping score</vt:lpstr>
      <vt:lpstr>CIGAR</vt:lpstr>
      <vt:lpstr>Binary Alignment/Map format (BAM)</vt:lpstr>
      <vt:lpstr>Stop here</vt:lpstr>
      <vt:lpstr>Short-read alignments</vt:lpstr>
      <vt:lpstr>Burrows–Wheeler Transform (BWT)</vt:lpstr>
      <vt:lpstr>Alignment issues</vt:lpstr>
      <vt:lpstr>BWA: a short-read aligner</vt:lpstr>
      <vt:lpstr>SAM and BAM</vt:lpstr>
      <vt:lpstr>SAMtools</vt:lpstr>
      <vt:lpstr>Conversion between SAM and BAM</vt:lpstr>
      <vt:lpstr>Visualization</vt:lpstr>
      <vt:lpstr>Integrative Genomics Viewer (IGV)</vt:lpstr>
      <vt:lpstr>PowerPoint Presentation</vt:lpstr>
      <vt:lpstr>Data for IGV</vt:lpstr>
      <vt:lpstr>IGV example</vt:lpstr>
      <vt:lpstr>Review</vt:lpstr>
      <vt:lpstr>soft and hard clipping</vt:lpstr>
    </vt:vector>
  </TitlesOfParts>
  <Company>Kansas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analysis  Bioinformatics Applications (PLPTH613)</dc:title>
  <dc:creator>Sanzhen Liu</dc:creator>
  <cp:lastModifiedBy>Sanzhen Liu</cp:lastModifiedBy>
  <cp:revision>252</cp:revision>
  <dcterms:created xsi:type="dcterms:W3CDTF">2014-12-15T18:58:14Z</dcterms:created>
  <dcterms:modified xsi:type="dcterms:W3CDTF">2025-02-13T16:14:57Z</dcterms:modified>
</cp:coreProperties>
</file>